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7" r:id="rId1"/>
  </p:sldMasterIdLst>
  <p:notesMasterIdLst>
    <p:notesMasterId r:id="rId14"/>
  </p:notesMasterIdLst>
  <p:sldIdLst>
    <p:sldId id="257" r:id="rId2"/>
    <p:sldId id="417" r:id="rId3"/>
    <p:sldId id="428" r:id="rId4"/>
    <p:sldId id="416" r:id="rId5"/>
    <p:sldId id="423" r:id="rId6"/>
    <p:sldId id="422" r:id="rId7"/>
    <p:sldId id="427" r:id="rId8"/>
    <p:sldId id="429" r:id="rId9"/>
    <p:sldId id="421" r:id="rId10"/>
    <p:sldId id="419" r:id="rId11"/>
    <p:sldId id="430" r:id="rId12"/>
    <p:sldId id="424" r:id="rId13"/>
  </p:sldIdLst>
  <p:sldSz cx="9906000" cy="6858000" type="A4"/>
  <p:notesSz cx="6724650" cy="9874250"/>
  <p:defaultTextStyle>
    <a:defPPr>
      <a:defRPr lang="en-US"/>
    </a:defPPr>
    <a:lvl1pPr marL="0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36433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72866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09298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45731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44">
          <p15:clr>
            <a:srgbClr val="A4A3A4"/>
          </p15:clr>
        </p15:guide>
        <p15:guide id="2" pos="1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01D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0815" autoAdjust="0"/>
    <p:restoredTop sz="95964" autoAdjust="0"/>
  </p:normalViewPr>
  <p:slideViewPr>
    <p:cSldViewPr snapToGrid="0">
      <p:cViewPr varScale="1">
        <p:scale>
          <a:sx n="71" d="100"/>
          <a:sy n="71" d="100"/>
        </p:scale>
        <p:origin x="132" y="60"/>
      </p:cViewPr>
      <p:guideLst>
        <p:guide orient="horz" pos="544"/>
        <p:guide pos="1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4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F35142-BF63-4A3C-A104-F8E91936142B}" type="datetimeFigureOut">
              <a:rPr lang="en-US" smtClean="0"/>
              <a:pPr/>
              <a:t>6/19/2017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8975" y="741363"/>
            <a:ext cx="53467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465" y="4690269"/>
            <a:ext cx="537972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1401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9079" y="9378824"/>
            <a:ext cx="291401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235514-62D0-401D-BE37-7C959434F6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083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36433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72866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09298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45731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375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813" indent="-285698" defTabSz="92375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2789" indent="-228559" defTabSz="92375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99905" indent="-228559" defTabSz="92375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020" indent="-228559" defTabSz="92375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135" indent="-228559" defTabSz="9237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251" indent="-228559" defTabSz="9237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8367" indent="-228559" defTabSz="9237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5481" indent="-228559" defTabSz="9237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ED1E8D1-AB62-4256-A26A-4F5FA60D9C6D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19459" name="Slide Image Placeholder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8975" y="741363"/>
            <a:ext cx="5346700" cy="3702050"/>
          </a:xfrm>
          <a:ln/>
        </p:spPr>
      </p:sp>
      <p:sp>
        <p:nvSpPr>
          <p:cNvPr id="19460" name="Notes Placeholder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6386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0563" y="741363"/>
            <a:ext cx="534670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C48EC-260C-4B02-9A1E-A1A7078BB52A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090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C48EC-260C-4B02-9A1E-A1A7078BB52A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735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64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2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45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82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18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55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91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A1629-4819-40A2-8BD4-BC9F1D0FABC1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052B-C8A8-4137-BB9B-07C2B77D92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115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A1629-4819-40A2-8BD4-BC9F1D0FABC1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052B-C8A8-4137-BB9B-07C2B77D92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934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A1629-4819-40A2-8BD4-BC9F1D0FABC1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052B-C8A8-4137-BB9B-07C2B77D92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439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81297" y="6605615"/>
            <a:ext cx="3054349" cy="126999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en-GB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9087459" y="6501341"/>
            <a:ext cx="818541" cy="356659"/>
          </a:xfrm>
        </p:spPr>
        <p:txBody>
          <a:bodyPr/>
          <a:lstStyle/>
          <a:p>
            <a:fld id="{1BDAEE3B-96F5-4DC2-A590-EDBC98A9C968}" type="slidenum">
              <a:rPr lang="en-GB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3943030" y="6667500"/>
            <a:ext cx="3056069" cy="1524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5" name="Text Placeholder 2"/>
          <p:cNvSpPr>
            <a:spLocks noGrp="1"/>
          </p:cNvSpPr>
          <p:nvPr>
            <p:ph idx="1"/>
          </p:nvPr>
        </p:nvSpPr>
        <p:spPr>
          <a:xfrm>
            <a:off x="361156" y="1391571"/>
            <a:ext cx="8592159" cy="4831431"/>
          </a:xfrm>
          <a:prstGeom prst="rect">
            <a:avLst/>
          </a:prstGeom>
        </p:spPr>
        <p:txBody>
          <a:bodyPr vert="horz" lIns="107287" tIns="53643" rIns="107287" bIns="53643" rtlCol="0" anchor="t">
            <a:normAutofit/>
          </a:bodyPr>
          <a:lstStyle>
            <a:lvl1pPr>
              <a:defRPr sz="2100" b="1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6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>
              <a:defRPr sz="16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>
              <a:defRPr sz="23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>
              <a:defRPr sz="23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50489" y="260648"/>
            <a:ext cx="7575681" cy="427037"/>
          </a:xfrm>
        </p:spPr>
        <p:txBody>
          <a:bodyPr/>
          <a:lstStyle>
            <a:lvl1pPr algn="l">
              <a:defRPr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59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346" y="1313597"/>
            <a:ext cx="9026288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497156"/>
            <a:ext cx="3136900" cy="224320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dirty="0" smtClean="0"/>
              <a:t>CONNECTED &amp; AUTONOMOUS VEHICLES FORUM 1 March 2016</a:t>
            </a:r>
          </a:p>
          <a:p>
            <a:endParaRPr lang="en-GB" sz="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481424"/>
            <a:ext cx="2311400" cy="240051"/>
          </a:xfrm>
        </p:spPr>
        <p:txBody>
          <a:bodyPr/>
          <a:lstStyle/>
          <a:p>
            <a:fld id="{2E38052B-C8A8-4137-BB9B-07C2B77D928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 flipV="1">
            <a:off x="116466" y="1077685"/>
            <a:ext cx="7819342" cy="60959"/>
          </a:xfrm>
          <a:prstGeom prst="rect">
            <a:avLst/>
          </a:prstGeom>
          <a:gradFill flip="none" rotWithShape="1">
            <a:gsLst>
              <a:gs pos="417">
                <a:schemeClr val="accent5"/>
              </a:gs>
              <a:gs pos="100000">
                <a:srgbClr val="00206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6452" b="8932"/>
          <a:stretch/>
        </p:blipFill>
        <p:spPr bwMode="auto">
          <a:xfrm>
            <a:off x="7512052" y="91440"/>
            <a:ext cx="2393949" cy="944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5290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3643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7286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09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457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821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2185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755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914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A1629-4819-40A2-8BD4-BC9F1D0FABC1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052B-C8A8-4137-BB9B-07C2B77D92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281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A1629-4819-40A2-8BD4-BC9F1D0FABC1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052B-C8A8-4137-BB9B-07C2B77D92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35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A1629-4819-40A2-8BD4-BC9F1D0FABC1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052B-C8A8-4137-BB9B-07C2B77D92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572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A1629-4819-40A2-8BD4-BC9F1D0FABC1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052B-C8A8-4137-BB9B-07C2B77D92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588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A1629-4819-40A2-8BD4-BC9F1D0FABC1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052B-C8A8-4137-BB9B-07C2B77D92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405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49"/>
            <a:ext cx="3259006" cy="116205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2"/>
            <a:ext cx="5537729" cy="585311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2"/>
            <a:ext cx="3259006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A1629-4819-40A2-8BD4-BC9F1D0FABC1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052B-C8A8-4137-BB9B-07C2B77D92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561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800"/>
            </a:lvl1pPr>
            <a:lvl2pPr marL="536433" indent="0">
              <a:buNone/>
              <a:defRPr sz="3300"/>
            </a:lvl2pPr>
            <a:lvl3pPr marL="1072866" indent="0">
              <a:buNone/>
              <a:defRPr sz="2800"/>
            </a:lvl3pPr>
            <a:lvl4pPr marL="1609298" indent="0">
              <a:buNone/>
              <a:defRPr sz="2300"/>
            </a:lvl4pPr>
            <a:lvl5pPr marL="2145731" indent="0">
              <a:buNone/>
              <a:defRPr sz="2300"/>
            </a:lvl5pPr>
            <a:lvl6pPr marL="2682164" indent="0">
              <a:buNone/>
              <a:defRPr sz="2300"/>
            </a:lvl6pPr>
            <a:lvl7pPr marL="3218597" indent="0">
              <a:buNone/>
              <a:defRPr sz="2300"/>
            </a:lvl7pPr>
            <a:lvl8pPr marL="3755029" indent="0">
              <a:buNone/>
              <a:defRPr sz="2300"/>
            </a:lvl8pPr>
            <a:lvl9pPr marL="4291462" indent="0">
              <a:buNone/>
              <a:defRPr sz="23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A1629-4819-40A2-8BD4-BC9F1D0FABC1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052B-C8A8-4137-BB9B-07C2B77D92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303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0023" y="206397"/>
            <a:ext cx="8915400" cy="653411"/>
          </a:xfrm>
          <a:prstGeom prst="rect">
            <a:avLst/>
          </a:prstGeom>
        </p:spPr>
        <p:txBody>
          <a:bodyPr vert="horz" lIns="107287" tIns="53643" rIns="107287" bIns="53643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2234" y="1313597"/>
            <a:ext cx="8915400" cy="4525963"/>
          </a:xfrm>
          <a:prstGeom prst="rect">
            <a:avLst/>
          </a:prstGeom>
        </p:spPr>
        <p:txBody>
          <a:bodyPr vert="horz" lIns="107287" tIns="53643" rIns="107287" bIns="5364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A1629-4819-40A2-8BD4-BC9F1D0FABC1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8052B-C8A8-4137-BB9B-07C2B77D92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65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ctr" defTabSz="1072866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2325" indent="-402325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1703" indent="-335270" algn="l" defTabSz="1072866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41082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77515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413947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50380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86813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3246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59678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433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866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298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731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2164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8597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5029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1462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jpe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278824"/>
            <a:ext cx="6934200" cy="17526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00B0F0"/>
                </a:solidFill>
              </a:rPr>
              <a:t>Claire Lewis - Visteon</a:t>
            </a:r>
          </a:p>
          <a:p>
            <a:r>
              <a:rPr lang="en-US" sz="2000" b="1" dirty="0" smtClean="0">
                <a:solidFill>
                  <a:srgbClr val="00B0F0"/>
                </a:solidFill>
              </a:rPr>
              <a:t>May 24th 2017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97563" y="1128856"/>
            <a:ext cx="6157739" cy="2496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56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400" y="210189"/>
            <a:ext cx="8915400" cy="653411"/>
          </a:xfrm>
        </p:spPr>
        <p:txBody>
          <a:bodyPr vert="horz" lIns="107287" tIns="53643" rIns="107287" bIns="53643" rtlCol="0" anchor="ctr">
            <a:noAutofit/>
          </a:bodyPr>
          <a:lstStyle/>
          <a:p>
            <a:pPr algn="l"/>
            <a:r>
              <a:rPr lang="en-GB" sz="3300" b="1" kern="0" dirty="0">
                <a:latin typeface="Arial"/>
                <a:ea typeface="ＭＳ Ｐゴシック" charset="0"/>
                <a:cs typeface="Arial"/>
              </a:rPr>
              <a:t>Timing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517" y="1865134"/>
            <a:ext cx="9026288" cy="4525963"/>
          </a:xfrm>
        </p:spPr>
        <p:txBody>
          <a:bodyPr>
            <a:normAutofit/>
          </a:bodyPr>
          <a:lstStyle/>
          <a:p>
            <a:r>
              <a:rPr lang="en-GB" sz="3200" dirty="0" smtClean="0"/>
              <a:t>Project Start			June 1</a:t>
            </a:r>
            <a:r>
              <a:rPr lang="en-GB" sz="3200" baseline="30000" dirty="0" smtClean="0"/>
              <a:t>st</a:t>
            </a:r>
            <a:r>
              <a:rPr lang="en-GB" sz="3200" dirty="0" smtClean="0"/>
              <a:t> 2016</a:t>
            </a:r>
          </a:p>
          <a:p>
            <a:r>
              <a:rPr lang="en-GB" sz="3200" dirty="0" smtClean="0"/>
              <a:t>Bench Testing			Q1 2017</a:t>
            </a:r>
          </a:p>
          <a:p>
            <a:r>
              <a:rPr lang="en-GB" sz="3200" dirty="0" smtClean="0"/>
              <a:t>Track Testing			Q1-3 2017</a:t>
            </a:r>
          </a:p>
          <a:p>
            <a:r>
              <a:rPr lang="en-GB" sz="3200" dirty="0" smtClean="0"/>
              <a:t>Infrastructure Install Start	May 2017</a:t>
            </a:r>
          </a:p>
          <a:p>
            <a:r>
              <a:rPr lang="en-GB" sz="3200" dirty="0" smtClean="0"/>
              <a:t>Road Testing			From end Q2 2017</a:t>
            </a:r>
          </a:p>
          <a:p>
            <a:r>
              <a:rPr lang="en-GB" sz="3200" dirty="0" smtClean="0"/>
              <a:t>Infrastructure Completion	April 2018</a:t>
            </a:r>
          </a:p>
          <a:p>
            <a:r>
              <a:rPr lang="en-GB" sz="3200" dirty="0" smtClean="0"/>
              <a:t>Project Finish			Q4 2018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11988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Key Next Steps</a:t>
            </a:r>
            <a:endParaRPr lang="en-GB" sz="3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Complete process for enabling access to test bed by third parties (track and road)</a:t>
            </a:r>
          </a:p>
          <a:p>
            <a:r>
              <a:rPr lang="en-GB" dirty="0" smtClean="0"/>
              <a:t>Investigate further funding to a) close power gaps b) introduce LTE-V to the public road test bed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2310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300" b="1" dirty="0" smtClean="0"/>
              <a:t>Thank You</a:t>
            </a:r>
            <a:endParaRPr lang="en-GB" sz="33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4087" y="2320809"/>
            <a:ext cx="7620000" cy="2510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109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/>
          <p:cNvSpPr>
            <a:spLocks noGrp="1"/>
          </p:cNvSpPr>
          <p:nvPr>
            <p:ph type="title"/>
          </p:nvPr>
        </p:nvSpPr>
        <p:spPr>
          <a:xfrm>
            <a:off x="154781" y="210189"/>
            <a:ext cx="8915400" cy="653411"/>
          </a:xfrm>
        </p:spPr>
        <p:txBody>
          <a:bodyPr vert="horz" lIns="107287" tIns="53643" rIns="107287" bIns="53643" rtlCol="0" anchor="ctr">
            <a:noAutofit/>
          </a:bodyPr>
          <a:lstStyle/>
          <a:p>
            <a:pPr algn="l"/>
            <a:r>
              <a:rPr lang="en-GB" sz="3300" b="1" dirty="0">
                <a:gradFill>
                  <a:gsLst>
                    <a:gs pos="0">
                      <a:schemeClr val="tx1">
                        <a:lumMod val="50000"/>
                      </a:schemeClr>
                    </a:gs>
                    <a:gs pos="61000">
                      <a:schemeClr val="tx1"/>
                    </a:gs>
                  </a:gsLst>
                  <a:lin ang="5400000"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UK CITE </a:t>
            </a:r>
            <a:r>
              <a:rPr lang="en-GB" sz="3300" b="1" dirty="0" smtClean="0">
                <a:gradFill>
                  <a:gsLst>
                    <a:gs pos="0">
                      <a:schemeClr val="tx1">
                        <a:lumMod val="50000"/>
                      </a:schemeClr>
                    </a:gs>
                    <a:gs pos="61000">
                      <a:schemeClr val="tx1"/>
                    </a:gs>
                  </a:gsLst>
                  <a:lin ang="5400000" scaled="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Project Overview </a:t>
            </a:r>
            <a:endParaRPr lang="en-GB" sz="3300" b="1" dirty="0">
              <a:gradFill>
                <a:gsLst>
                  <a:gs pos="0">
                    <a:schemeClr val="tx1">
                      <a:lumMod val="50000"/>
                    </a:schemeClr>
                  </a:gs>
                  <a:gs pos="61000">
                    <a:schemeClr val="tx1"/>
                  </a:gs>
                </a:gsLst>
                <a:lin ang="5400000" scaled="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36" y="1300320"/>
            <a:ext cx="4594339" cy="4525963"/>
          </a:xfrm>
        </p:spPr>
        <p:txBody>
          <a:bodyPr>
            <a:noAutofit/>
          </a:bodyPr>
          <a:lstStyle/>
          <a:p>
            <a:pPr marL="0" indent="208613">
              <a:spcBef>
                <a:spcPts val="469"/>
              </a:spcBef>
              <a:buClr>
                <a:sysClr val="windowText" lastClr="000000">
                  <a:lumMod val="50000"/>
                  <a:lumOff val="50000"/>
                </a:sysClr>
              </a:buClr>
            </a:pPr>
            <a:r>
              <a:rPr lang="en-GB" sz="1600" b="1" dirty="0">
                <a:solidFill>
                  <a:sysClr val="windowText" lastClr="000000">
                    <a:lumMod val="85000"/>
                  </a:sysClr>
                </a:solidFill>
                <a:latin typeface="Arial" panose="020B0604020202020204" pitchFamily="34" charset="0"/>
              </a:rPr>
              <a:t>The project will be trialling </a:t>
            </a:r>
          </a:p>
          <a:p>
            <a:pPr marL="417225" lvl="1" indent="-208613">
              <a:spcBef>
                <a:spcPts val="469"/>
              </a:spcBef>
              <a:buClr>
                <a:sysClr val="windowText" lastClr="000000">
                  <a:lumMod val="50000"/>
                  <a:lumOff val="50000"/>
                </a:sysClr>
              </a:buClr>
            </a:pPr>
            <a:r>
              <a:rPr lang="en-GB" sz="1600" dirty="0">
                <a:solidFill>
                  <a:sysClr val="windowText" lastClr="000000">
                    <a:lumMod val="85000"/>
                  </a:sysClr>
                </a:solidFill>
                <a:latin typeface="Arial" panose="020B0604020202020204" pitchFamily="34" charset="0"/>
              </a:rPr>
              <a:t>Mixed road types and speeds up to 70mph</a:t>
            </a:r>
          </a:p>
          <a:p>
            <a:pPr marL="417225" lvl="1" indent="-208613">
              <a:spcBef>
                <a:spcPts val="469"/>
              </a:spcBef>
              <a:buClr>
                <a:sysClr val="windowText" lastClr="000000">
                  <a:lumMod val="50000"/>
                  <a:lumOff val="50000"/>
                </a:sysClr>
              </a:buClr>
            </a:pPr>
            <a:r>
              <a:rPr lang="en-GB" sz="1600" dirty="0">
                <a:solidFill>
                  <a:sysClr val="windowText" lastClr="000000">
                    <a:lumMod val="85000"/>
                  </a:sysClr>
                </a:solidFill>
                <a:latin typeface="Arial" panose="020B0604020202020204" pitchFamily="34" charset="0"/>
              </a:rPr>
              <a:t>Functionality, Safety and Convenience</a:t>
            </a:r>
          </a:p>
          <a:p>
            <a:pPr marL="627701" lvl="3" indent="-210476">
              <a:spcBef>
                <a:spcPts val="469"/>
              </a:spcBef>
              <a:buClr>
                <a:sysClr val="windowText" lastClr="000000">
                  <a:lumMod val="50000"/>
                  <a:lumOff val="50000"/>
                </a:sysClr>
              </a:buClr>
              <a:buFont typeface="Calibri" panose="020F0502020204030204" pitchFamily="34" charset="0"/>
              <a:buChar char="-"/>
            </a:pPr>
            <a:r>
              <a:rPr lang="en-GB" sz="1600" dirty="0">
                <a:solidFill>
                  <a:sysClr val="windowText" lastClr="000000">
                    <a:lumMod val="85000"/>
                  </a:sysClr>
                </a:solidFill>
                <a:latin typeface="Arial" panose="020B0604020202020204" pitchFamily="34" charset="0"/>
              </a:rPr>
              <a:t>Both DSRC 802.11p and LTE V</a:t>
            </a:r>
          </a:p>
          <a:p>
            <a:pPr marL="627701" lvl="3" indent="-210476">
              <a:spcBef>
                <a:spcPts val="469"/>
              </a:spcBef>
              <a:buClr>
                <a:sysClr val="windowText" lastClr="000000">
                  <a:lumMod val="50000"/>
                  <a:lumOff val="50000"/>
                </a:sysClr>
              </a:buClr>
              <a:buFont typeface="Calibri" panose="020F0502020204030204" pitchFamily="34" charset="0"/>
              <a:buChar char="-"/>
            </a:pPr>
            <a:r>
              <a:rPr lang="en-GB" sz="1600" dirty="0">
                <a:solidFill>
                  <a:sysClr val="windowText" lastClr="000000">
                    <a:lumMod val="85000"/>
                  </a:sysClr>
                </a:solidFill>
                <a:latin typeface="Arial" panose="020B0604020202020204" pitchFamily="34" charset="0"/>
              </a:rPr>
              <a:t>Wi-Fi services on the move </a:t>
            </a:r>
          </a:p>
          <a:p>
            <a:pPr marL="417225" lvl="1" indent="-208613">
              <a:spcBef>
                <a:spcPts val="469"/>
              </a:spcBef>
              <a:buClr>
                <a:sysClr val="windowText" lastClr="000000">
                  <a:lumMod val="50000"/>
                  <a:lumOff val="50000"/>
                </a:sysClr>
              </a:buClr>
            </a:pPr>
            <a:r>
              <a:rPr lang="en-GB" sz="1600" dirty="0">
                <a:solidFill>
                  <a:sysClr val="windowText" lastClr="000000">
                    <a:lumMod val="85000"/>
                  </a:sysClr>
                </a:solidFill>
                <a:latin typeface="Arial" panose="020B0604020202020204" pitchFamily="34" charset="0"/>
              </a:rPr>
              <a:t>Road network efficiency and modelling </a:t>
            </a:r>
          </a:p>
          <a:p>
            <a:pPr marL="417225" lvl="1" indent="-208613">
              <a:spcBef>
                <a:spcPts val="469"/>
              </a:spcBef>
              <a:buClr>
                <a:sysClr val="windowText" lastClr="000000">
                  <a:lumMod val="50000"/>
                  <a:lumOff val="50000"/>
                </a:sysClr>
              </a:buClr>
            </a:pPr>
            <a:r>
              <a:rPr lang="en-GB" sz="1600" dirty="0">
                <a:solidFill>
                  <a:sysClr val="windowText" lastClr="000000">
                    <a:lumMod val="85000"/>
                  </a:sysClr>
                </a:solidFill>
                <a:latin typeface="Arial" panose="020B0604020202020204" pitchFamily="34" charset="0"/>
              </a:rPr>
              <a:t>Multipath broadcasting using multiple communications methods</a:t>
            </a:r>
          </a:p>
          <a:p>
            <a:pPr marL="417225" lvl="1" indent="-208613">
              <a:spcBef>
                <a:spcPts val="469"/>
              </a:spcBef>
              <a:buClr>
                <a:sysClr val="windowText" lastClr="000000">
                  <a:lumMod val="50000"/>
                  <a:lumOff val="50000"/>
                </a:sysClr>
              </a:buClr>
            </a:pPr>
            <a:r>
              <a:rPr lang="en-GB" sz="1600" dirty="0">
                <a:solidFill>
                  <a:sysClr val="windowText" lastClr="000000">
                    <a:lumMod val="85000"/>
                  </a:sysClr>
                </a:solidFill>
                <a:latin typeface="Arial" panose="020B0604020202020204" pitchFamily="34" charset="0"/>
              </a:rPr>
              <a:t>Whole journey experience - Interlink between the urban and Strategic Road Network</a:t>
            </a:r>
          </a:p>
          <a:p>
            <a:pPr marL="417225" lvl="1" indent="-208613">
              <a:spcBef>
                <a:spcPts val="469"/>
              </a:spcBef>
              <a:buClr>
                <a:sysClr val="windowText" lastClr="000000">
                  <a:lumMod val="50000"/>
                  <a:lumOff val="50000"/>
                </a:sysClr>
              </a:buClr>
            </a:pPr>
            <a:endParaRPr lang="en-GB" sz="1600" dirty="0">
              <a:solidFill>
                <a:sysClr val="windowText" lastClr="000000">
                  <a:lumMod val="85000"/>
                </a:sysClr>
              </a:solidFill>
              <a:latin typeface="Arial" panose="020B0604020202020204" pitchFamily="34" charset="0"/>
            </a:endParaRPr>
          </a:p>
        </p:txBody>
      </p:sp>
      <p:pic>
        <p:nvPicPr>
          <p:cNvPr id="52" name="Picture 6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7773" y="1585793"/>
            <a:ext cx="798634" cy="94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13" descr="4g mobile broadband uk wireless lte technology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9382" y="3221510"/>
            <a:ext cx="846178" cy="1061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4" name="Group 53"/>
          <p:cNvGrpSpPr/>
          <p:nvPr/>
        </p:nvGrpSpPr>
        <p:grpSpPr>
          <a:xfrm>
            <a:off x="6296739" y="3361880"/>
            <a:ext cx="600129" cy="880899"/>
            <a:chOff x="3312889" y="2791135"/>
            <a:chExt cx="956477" cy="1003716"/>
          </a:xfrm>
        </p:grpSpPr>
        <p:pic>
          <p:nvPicPr>
            <p:cNvPr id="55" name="Picture 20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2889" y="3147134"/>
              <a:ext cx="774399" cy="647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6" name="Group 55"/>
            <p:cNvGrpSpPr/>
            <p:nvPr/>
          </p:nvGrpSpPr>
          <p:grpSpPr>
            <a:xfrm>
              <a:off x="3840133" y="2791135"/>
              <a:ext cx="429233" cy="679857"/>
              <a:chOff x="3840133" y="2791135"/>
              <a:chExt cx="429233" cy="679857"/>
            </a:xfrm>
          </p:grpSpPr>
          <p:pic>
            <p:nvPicPr>
              <p:cNvPr id="57" name="Picture 24"/>
              <p:cNvPicPr>
                <a:picLocks noChangeAspect="1" noChangeArrowheads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0133" y="2791135"/>
                <a:ext cx="429233" cy="6798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8" name="Rounded Rectangle 57"/>
              <p:cNvSpPr/>
              <p:nvPr/>
            </p:nvSpPr>
            <p:spPr bwMode="auto">
              <a:xfrm>
                <a:off x="3910346" y="2864223"/>
                <a:ext cx="150341" cy="266840"/>
              </a:xfrm>
              <a:prstGeom prst="roundRect">
                <a:avLst/>
              </a:prstGeom>
              <a:solidFill>
                <a:schemeClr val="bg1"/>
              </a:solidFill>
              <a:ln w="158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rtlCol="0" anchor="ctr"/>
              <a:lstStyle/>
              <a:p>
                <a:pPr algn="ctr"/>
                <a:endParaRPr lang="en-GB" sz="800" dirty="0">
                  <a:solidFill>
                    <a:srgbClr val="FFFFFF"/>
                  </a:solidFill>
                  <a:latin typeface="Calibri"/>
                </a:endParaRPr>
              </a:p>
            </p:txBody>
          </p:sp>
        </p:grpSp>
      </p:grpSp>
      <p:sp>
        <p:nvSpPr>
          <p:cNvPr id="59" name="Rounded Rectangle 58"/>
          <p:cNvSpPr/>
          <p:nvPr/>
        </p:nvSpPr>
        <p:spPr bwMode="auto">
          <a:xfrm>
            <a:off x="5088458" y="1751780"/>
            <a:ext cx="1161522" cy="95229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58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07287" tIns="53643" rIns="107287" bIns="53643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GB" sz="1100" dirty="0">
                <a:solidFill>
                  <a:prstClr val="black"/>
                </a:solidFill>
                <a:latin typeface="Calibri"/>
              </a:rPr>
              <a:t>The Vehicle Manufacturers &amp; Suppliers</a:t>
            </a:r>
            <a:endParaRPr lang="en-GB" sz="11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0" name="Rounded Rectangle 59"/>
          <p:cNvSpPr/>
          <p:nvPr/>
        </p:nvSpPr>
        <p:spPr bwMode="auto">
          <a:xfrm>
            <a:off x="5088872" y="2929944"/>
            <a:ext cx="1148104" cy="1137461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58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07287" tIns="53643" rIns="107287" bIns="53643" numCol="1" rtlCol="0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ts val="704"/>
              </a:spcBef>
            </a:pPr>
            <a:r>
              <a:rPr lang="en-GB" sz="1100" dirty="0">
                <a:solidFill>
                  <a:prstClr val="black"/>
                </a:solidFill>
                <a:latin typeface="Calibri"/>
              </a:rPr>
              <a:t>The consumer/ businesses and their journey experience</a:t>
            </a:r>
          </a:p>
        </p:txBody>
      </p:sp>
      <p:sp>
        <p:nvSpPr>
          <p:cNvPr id="61" name="Rounded Rectangle 60"/>
          <p:cNvSpPr/>
          <p:nvPr/>
        </p:nvSpPr>
        <p:spPr bwMode="auto">
          <a:xfrm>
            <a:off x="7897725" y="1671158"/>
            <a:ext cx="1282953" cy="97075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58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07287" tIns="53643" rIns="107287" bIns="53643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GB" sz="1100" dirty="0">
                <a:solidFill>
                  <a:prstClr val="black"/>
                </a:solidFill>
                <a:latin typeface="Calibri"/>
              </a:rPr>
              <a:t>Local and National Highways Authorities</a:t>
            </a:r>
            <a:endParaRPr lang="en-GB" sz="11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2" name="Rounded Rectangle 61"/>
          <p:cNvSpPr/>
          <p:nvPr/>
        </p:nvSpPr>
        <p:spPr bwMode="auto">
          <a:xfrm>
            <a:off x="7904823" y="3090360"/>
            <a:ext cx="1275857" cy="1038911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58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07287" tIns="53643" rIns="107287" bIns="53643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GB" sz="1100" dirty="0">
                <a:solidFill>
                  <a:prstClr val="black"/>
                </a:solidFill>
                <a:latin typeface="Calibri"/>
              </a:rPr>
              <a:t>Communications Companies and Infrastructure Providers</a:t>
            </a:r>
            <a:endParaRPr lang="en-GB" sz="1100" dirty="0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73" name="Picture 3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4116" y="1488279"/>
            <a:ext cx="667610" cy="1125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" name="TextBox 73"/>
          <p:cNvSpPr txBox="1"/>
          <p:nvPr/>
        </p:nvSpPr>
        <p:spPr>
          <a:xfrm>
            <a:off x="6486574" y="2737923"/>
            <a:ext cx="1357628" cy="354555"/>
          </a:xfrm>
          <a:prstGeom prst="rect">
            <a:avLst/>
          </a:prstGeom>
          <a:noFill/>
        </p:spPr>
        <p:txBody>
          <a:bodyPr wrap="square" lIns="107287" tIns="53643" rIns="107287" bIns="53643" rtlCol="0">
            <a:spAutoFit/>
          </a:bodyPr>
          <a:lstStyle/>
          <a:p>
            <a:r>
              <a:rPr lang="en-GB" sz="1600" b="1" dirty="0">
                <a:solidFill>
                  <a:srgbClr val="9BBB59">
                    <a:lumMod val="75000"/>
                  </a:srgbClr>
                </a:solidFill>
                <a:latin typeface="Calibri"/>
              </a:rPr>
              <a:t>Stakeholders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826915" y="1489784"/>
            <a:ext cx="4587789" cy="2976331"/>
          </a:xfrm>
          <a:prstGeom prst="round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en-GB"/>
          </a:p>
        </p:txBody>
      </p:sp>
      <p:pic>
        <p:nvPicPr>
          <p:cNvPr id="30" name="Picture 3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54" b="29660"/>
          <a:stretch/>
        </p:blipFill>
        <p:spPr bwMode="auto">
          <a:xfrm>
            <a:off x="5105197" y="4646625"/>
            <a:ext cx="1933565" cy="61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570" y="6111468"/>
            <a:ext cx="721151" cy="424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156" y="6021600"/>
            <a:ext cx="499464" cy="486241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195" y="6087844"/>
            <a:ext cx="1178584" cy="475953"/>
          </a:xfrm>
          <a:prstGeom prst="rect">
            <a:avLst/>
          </a:prstGeom>
        </p:spPr>
      </p:pic>
      <p:pic>
        <p:nvPicPr>
          <p:cNvPr id="35" name="Picture 2" descr="C:\Users\clewis22\AppData\Local\Microsoft\Windows\Temporary Internet Files\Content.IE5\VLLJ56UN\Visteon_wordmark_orange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371" y="4817319"/>
            <a:ext cx="1420916" cy="304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8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43" y="6251168"/>
            <a:ext cx="1134113" cy="259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10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503" y="6038403"/>
            <a:ext cx="698042" cy="508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11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005" y="6122490"/>
            <a:ext cx="1135981" cy="361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12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6326" y="5965831"/>
            <a:ext cx="807059" cy="5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052" y="6208780"/>
            <a:ext cx="1073501" cy="315458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8143" y="6224715"/>
            <a:ext cx="1145070" cy="222301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4056326" y="5280147"/>
            <a:ext cx="22914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Co Project Leads</a:t>
            </a:r>
            <a:endParaRPr lang="en-GB" sz="1600" dirty="0"/>
          </a:p>
        </p:txBody>
      </p:sp>
      <p:pic>
        <p:nvPicPr>
          <p:cNvPr id="51" name="Picture 10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262" y="6038403"/>
            <a:ext cx="698042" cy="508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11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0764" y="6122490"/>
            <a:ext cx="1135981" cy="361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680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Work Packages and Leads</a:t>
            </a:r>
            <a:endParaRPr lang="en-GB" sz="3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WP1 – Project Management – Visteon</a:t>
            </a:r>
          </a:p>
          <a:p>
            <a:r>
              <a:rPr lang="en-GB" dirty="0" smtClean="0"/>
              <a:t>WP2 – Back Office – Siemens</a:t>
            </a:r>
          </a:p>
          <a:p>
            <a:r>
              <a:rPr lang="en-GB" dirty="0" smtClean="0"/>
              <a:t>WP3 – Infrastructure – Highways England</a:t>
            </a:r>
          </a:p>
          <a:p>
            <a:r>
              <a:rPr lang="en-GB" dirty="0" smtClean="0"/>
              <a:t>WP4 – Vehicle Systems – JLR</a:t>
            </a:r>
          </a:p>
          <a:p>
            <a:r>
              <a:rPr lang="en-GB" dirty="0" smtClean="0"/>
              <a:t>WP5 – Cyber Security – University of Warwick (WMG)</a:t>
            </a:r>
          </a:p>
          <a:p>
            <a:r>
              <a:rPr lang="en-GB" dirty="0" smtClean="0"/>
              <a:t>WP6 – Trialling and Testing – JLR</a:t>
            </a:r>
          </a:p>
          <a:p>
            <a:r>
              <a:rPr lang="en-GB" dirty="0" smtClean="0"/>
              <a:t>WP7 – VRSM and Mobility App – Visteon</a:t>
            </a:r>
          </a:p>
          <a:p>
            <a:r>
              <a:rPr lang="en-GB" dirty="0" smtClean="0"/>
              <a:t>WP8 – Driver Interface Testing</a:t>
            </a:r>
          </a:p>
          <a:p>
            <a:r>
              <a:rPr lang="en-GB" dirty="0" smtClean="0"/>
              <a:t>WP9 – Simulation and Modelling – Horiba MIRA</a:t>
            </a:r>
          </a:p>
          <a:p>
            <a:r>
              <a:rPr lang="en-GB" dirty="0" smtClean="0"/>
              <a:t>WP10 – Business Case – University of Warwick (WMG)</a:t>
            </a:r>
          </a:p>
          <a:p>
            <a:r>
              <a:rPr lang="en-GB" dirty="0" smtClean="0"/>
              <a:t>WP11 – Exploitation, Dissemination and </a:t>
            </a:r>
            <a:r>
              <a:rPr lang="en-GB" dirty="0" err="1" smtClean="0"/>
              <a:t>Comms</a:t>
            </a:r>
            <a:r>
              <a:rPr lang="en-GB" dirty="0" smtClean="0"/>
              <a:t> – Horiba MIRA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3706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107287" tIns="53643" rIns="107287" bIns="53643" rtlCol="0" anchor="ctr">
            <a:noAutofit/>
          </a:bodyPr>
          <a:lstStyle/>
          <a:p>
            <a:pPr algn="l"/>
            <a:r>
              <a:rPr lang="en-GB" sz="3300" b="1" kern="0" dirty="0">
                <a:latin typeface="Arial"/>
                <a:ea typeface="ＭＳ Ｐゴシック" charset="0"/>
                <a:cs typeface="Arial"/>
              </a:rPr>
              <a:t>The Technology Mix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794" y="4777433"/>
            <a:ext cx="9026288" cy="788588"/>
          </a:xfrm>
        </p:spPr>
        <p:txBody>
          <a:bodyPr>
            <a:noAutofit/>
          </a:bodyPr>
          <a:lstStyle/>
          <a:p>
            <a:r>
              <a:rPr lang="en-GB" sz="1600" dirty="0">
                <a:latin typeface="Arial" panose="020B0604020202020204" pitchFamily="34" charset="0"/>
              </a:rPr>
              <a:t>The method of communication to and from vehicles is dependent upon the installed technology </a:t>
            </a:r>
          </a:p>
          <a:p>
            <a:r>
              <a:rPr lang="en-GB" sz="1600" dirty="0">
                <a:latin typeface="Arial" panose="020B0604020202020204" pitchFamily="34" charset="0"/>
              </a:rPr>
              <a:t>The content of the communication depends on BOTH the installed technology BUT also the information type and urgency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257802" y="1383325"/>
            <a:ext cx="3892550" cy="3141785"/>
            <a:chOff x="4662615" y="1851669"/>
            <a:chExt cx="4050276" cy="3099271"/>
          </a:xfrm>
        </p:grpSpPr>
        <p:pic>
          <p:nvPicPr>
            <p:cNvPr id="8" name="Picture 5"/>
            <p:cNvPicPr>
              <a:picLocks noChangeAspect="1" noChangeArrowheads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727" t="4680" r="21868"/>
            <a:stretch/>
          </p:blipFill>
          <p:spPr bwMode="auto">
            <a:xfrm>
              <a:off x="4662615" y="1851669"/>
              <a:ext cx="1919415" cy="3099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Pentagon 8"/>
            <p:cNvSpPr/>
            <p:nvPr/>
          </p:nvSpPr>
          <p:spPr bwMode="auto">
            <a:xfrm flipH="1">
              <a:off x="6228184" y="2571750"/>
              <a:ext cx="2436082" cy="564301"/>
            </a:xfrm>
            <a:prstGeom prst="homePlate">
              <a:avLst/>
            </a:prstGeom>
            <a:solidFill>
              <a:srgbClr val="0070C0"/>
            </a:solidFill>
            <a:ln w="158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r" eaLnBrk="1" hangingPunct="1"/>
              <a:r>
                <a:rPr lang="en-GB" sz="1200" b="1" dirty="0">
                  <a:solidFill>
                    <a:srgbClr val="FFFFFF"/>
                  </a:solidFill>
                  <a:latin typeface="Calibri"/>
                </a:rPr>
                <a:t>Embedded Modem Receivers </a:t>
              </a:r>
            </a:p>
            <a:p>
              <a:pPr algn="r" eaLnBrk="1" hangingPunct="1"/>
              <a:r>
                <a:rPr lang="en-GB" sz="1200" dirty="0">
                  <a:solidFill>
                    <a:srgbClr val="FFFFFF"/>
                  </a:solidFill>
                  <a:latin typeface="Calibri"/>
                </a:rPr>
                <a:t>Data received directly into car  </a:t>
              </a:r>
            </a:p>
          </p:txBody>
        </p:sp>
        <p:sp>
          <p:nvSpPr>
            <p:cNvPr id="10" name="Pentagon 9"/>
            <p:cNvSpPr/>
            <p:nvPr/>
          </p:nvSpPr>
          <p:spPr bwMode="auto">
            <a:xfrm flipH="1">
              <a:off x="6228184" y="3219822"/>
              <a:ext cx="2429730" cy="482100"/>
            </a:xfrm>
            <a:prstGeom prst="homePlate">
              <a:avLst/>
            </a:prstGeom>
            <a:solidFill>
              <a:srgbClr val="A50021"/>
            </a:solidFill>
            <a:ln w="158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r">
                <a:defRPr/>
              </a:pPr>
              <a:r>
                <a:rPr lang="en-GB" sz="1400" b="1" dirty="0">
                  <a:solidFill>
                    <a:srgbClr val="FFFFFF"/>
                  </a:solidFill>
                  <a:latin typeface="Calibri"/>
                </a:rPr>
                <a:t>Smartphone Graphic</a:t>
              </a:r>
            </a:p>
            <a:p>
              <a:pPr algn="r">
                <a:defRPr/>
              </a:pPr>
              <a:r>
                <a:rPr lang="en-GB" sz="1400" b="1" dirty="0">
                  <a:solidFill>
                    <a:srgbClr val="FFFFFF"/>
                  </a:solidFill>
                  <a:latin typeface="Calibri"/>
                </a:rPr>
                <a:t> and Audio transfer </a:t>
              </a:r>
            </a:p>
          </p:txBody>
        </p:sp>
        <p:sp>
          <p:nvSpPr>
            <p:cNvPr id="11" name="Pentagon 10"/>
            <p:cNvSpPr/>
            <p:nvPr/>
          </p:nvSpPr>
          <p:spPr bwMode="auto">
            <a:xfrm flipH="1">
              <a:off x="6294155" y="3795886"/>
              <a:ext cx="2418736" cy="439730"/>
            </a:xfrm>
            <a:prstGeom prst="homePlate">
              <a:avLst>
                <a:gd name="adj" fmla="val 57457"/>
              </a:avLst>
            </a:prstGeom>
            <a:solidFill>
              <a:srgbClr val="92D050"/>
            </a:solidFill>
            <a:ln w="158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r">
                <a:defRPr/>
              </a:pPr>
              <a:r>
                <a:rPr lang="en-GB" sz="1400" b="1" dirty="0">
                  <a:solidFill>
                    <a:srgbClr val="FFFFFF"/>
                  </a:solidFill>
                  <a:latin typeface="Calibri"/>
                </a:rPr>
                <a:t>Smartphone Audio Transfer </a:t>
              </a:r>
              <a:endParaRPr lang="en-GB" sz="1400" dirty="0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12" name="Pentagon 11"/>
            <p:cNvSpPr/>
            <p:nvPr/>
          </p:nvSpPr>
          <p:spPr bwMode="auto">
            <a:xfrm flipH="1">
              <a:off x="6302246" y="4325591"/>
              <a:ext cx="2392717" cy="477837"/>
            </a:xfrm>
            <a:prstGeom prst="homePlate">
              <a:avLst>
                <a:gd name="adj" fmla="val 57457"/>
              </a:avLst>
            </a:prstGeom>
            <a:solidFill>
              <a:srgbClr val="7030A0"/>
            </a:solidFill>
            <a:ln w="158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r">
                <a:defRPr/>
              </a:pPr>
              <a:r>
                <a:rPr lang="en-GB" sz="1400" b="1" dirty="0">
                  <a:solidFill>
                    <a:srgbClr val="FFFFFF"/>
                  </a:solidFill>
                  <a:latin typeface="Calibri"/>
                </a:rPr>
                <a:t>Safety &amp; Autonomous V2X Communications </a:t>
              </a:r>
              <a:endParaRPr lang="en-GB" sz="1400" dirty="0">
                <a:solidFill>
                  <a:srgbClr val="FFFFFF"/>
                </a:solidFill>
                <a:latin typeface="Calibri"/>
              </a:endParaRPr>
            </a:p>
          </p:txBody>
        </p:sp>
      </p:grp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346710" y="5871275"/>
            <a:ext cx="9212580" cy="684775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53643" tIns="53643" rIns="53643" bIns="53643" anchor="ctr" anchorCtr="1"/>
          <a:lstStyle>
            <a:defPPr>
              <a:defRPr lang="en-GB"/>
            </a:defPPr>
            <a:lvl1pPr algn="ctr" eaLnBrk="1" hangingPunct="1">
              <a:spcBef>
                <a:spcPct val="20000"/>
              </a:spcBef>
              <a:buClr>
                <a:srgbClr val="DC241F"/>
              </a:buClr>
              <a:buSzPct val="100000"/>
              <a:defRPr sz="1500" b="1">
                <a:solidFill>
                  <a:srgbClr val="FFFFFF"/>
                </a:solidFill>
                <a:cs typeface="Arial" charset="0"/>
              </a:defRPr>
            </a:lvl1pPr>
            <a:lvl2pPr marL="742950" indent="-285750">
              <a:defRPr sz="1900">
                <a:cs typeface="Arial" charset="0"/>
              </a:defRPr>
            </a:lvl2pPr>
            <a:lvl3pPr marL="1143000" indent="-228600">
              <a:defRPr sz="1900">
                <a:cs typeface="Arial" charset="0"/>
              </a:defRPr>
            </a:lvl3pPr>
            <a:lvl4pPr marL="1600200" indent="-228600">
              <a:defRPr sz="1900">
                <a:cs typeface="Arial" charset="0"/>
              </a:defRPr>
            </a:lvl4pPr>
            <a:lvl5pPr marL="2057400" indent="-228600">
              <a:defRPr sz="1900"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cs typeface="Arial" charset="0"/>
              </a:defRPr>
            </a:lvl9pPr>
          </a:lstStyle>
          <a:p>
            <a:r>
              <a:rPr lang="en-US" dirty="0"/>
              <a:t>Connected Corridors must take into account installed technology, information type and urgency to provide near-term benefits and long-term </a:t>
            </a:r>
            <a:r>
              <a:rPr lang="en-US" dirty="0" smtClean="0"/>
              <a:t>solutions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03163" y="1150534"/>
            <a:ext cx="4607077" cy="3590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5934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Challenges and Successes</a:t>
            </a:r>
            <a:endParaRPr lang="en-GB" sz="3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203868"/>
            <a:ext cx="9026288" cy="545296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sz="4900" u="sng" dirty="0" smtClean="0"/>
              <a:t>Challenges</a:t>
            </a:r>
          </a:p>
          <a:p>
            <a:r>
              <a:rPr lang="en-GB" sz="4900" dirty="0" smtClean="0"/>
              <a:t>Large consortium – complex WP interactions - takes time to agree direction</a:t>
            </a:r>
          </a:p>
          <a:p>
            <a:r>
              <a:rPr lang="en-GB" sz="4900" dirty="0" smtClean="0"/>
              <a:t>Infrastructure power constraints</a:t>
            </a:r>
          </a:p>
          <a:p>
            <a:r>
              <a:rPr lang="en-GB" sz="4900" dirty="0" smtClean="0"/>
              <a:t>Ensuring project continues to be aligned with changes to protocol, standards and technology during the  project life – how to keep the research up to date and relevant – funding required scope changes</a:t>
            </a:r>
          </a:p>
          <a:p>
            <a:r>
              <a:rPr lang="en-GB" sz="4900" dirty="0" smtClean="0"/>
              <a:t>File sharing</a:t>
            </a:r>
          </a:p>
          <a:p>
            <a:pPr marL="0" indent="0">
              <a:buNone/>
            </a:pPr>
            <a:endParaRPr lang="en-GB" sz="4900" dirty="0" smtClean="0"/>
          </a:p>
          <a:p>
            <a:pPr marL="0" indent="0">
              <a:buNone/>
            </a:pPr>
            <a:r>
              <a:rPr lang="en-GB" sz="4900" u="sng" dirty="0" smtClean="0"/>
              <a:t>Successes</a:t>
            </a:r>
          </a:p>
          <a:p>
            <a:r>
              <a:rPr lang="en-GB" sz="4900" dirty="0" smtClean="0"/>
              <a:t>USE CASES defined </a:t>
            </a:r>
          </a:p>
          <a:p>
            <a:r>
              <a:rPr lang="en-GB" sz="4900" dirty="0" smtClean="0"/>
              <a:t>Vehicle architecture frozen </a:t>
            </a:r>
          </a:p>
          <a:p>
            <a:r>
              <a:rPr lang="en-GB" sz="4900" dirty="0" smtClean="0"/>
              <a:t>High level architecture defined</a:t>
            </a:r>
          </a:p>
          <a:p>
            <a:r>
              <a:rPr lang="en-GB" sz="4900" dirty="0"/>
              <a:t>I</a:t>
            </a:r>
            <a:r>
              <a:rPr lang="en-GB" sz="4900" dirty="0" smtClean="0"/>
              <a:t>nfrastructure design completed</a:t>
            </a:r>
          </a:p>
          <a:p>
            <a:r>
              <a:rPr lang="en-GB" sz="4900" dirty="0" smtClean="0"/>
              <a:t>Bench testing complete</a:t>
            </a:r>
          </a:p>
          <a:p>
            <a:r>
              <a:rPr lang="en-GB" sz="4900" dirty="0" smtClean="0"/>
              <a:t>Prototype android app complete (virtual gantry)</a:t>
            </a:r>
          </a:p>
          <a:p>
            <a:r>
              <a:rPr lang="en-GB" sz="4900" dirty="0" smtClean="0"/>
              <a:t>Cyber Security </a:t>
            </a:r>
            <a:r>
              <a:rPr lang="en-GB" sz="4900" dirty="0" err="1" smtClean="0"/>
              <a:t>SoA</a:t>
            </a:r>
            <a:r>
              <a:rPr lang="en-GB" sz="4900" dirty="0" smtClean="0"/>
              <a:t> report issued</a:t>
            </a:r>
          </a:p>
          <a:p>
            <a:r>
              <a:rPr lang="en-GB" sz="4900" dirty="0" smtClean="0"/>
              <a:t>1</a:t>
            </a:r>
            <a:r>
              <a:rPr lang="en-GB" sz="4900" baseline="30000" dirty="0" smtClean="0"/>
              <a:t>st</a:t>
            </a:r>
            <a:r>
              <a:rPr lang="en-GB" sz="4900" dirty="0" smtClean="0"/>
              <a:t> UK LTE-V vehicle demo for CACC</a:t>
            </a:r>
          </a:p>
          <a:p>
            <a:r>
              <a:rPr lang="en-GB" sz="4900" dirty="0" smtClean="0"/>
              <a:t>High visibility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426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GB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High Level System Architecture</a:t>
            </a:r>
            <a:endParaRPr lang="en-GB" sz="3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316" y="1181863"/>
            <a:ext cx="8381492" cy="5450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79400" y="6627168"/>
            <a:ext cx="873187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 smtClean="0"/>
              <a:t>RCC – Regional Control Centre, CCC – Coventry City Council, NRTS - National Road Telecommunication system, DSRC – Dedicated Short Range Communications   </a:t>
            </a:r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336730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226812" y="1238337"/>
            <a:ext cx="3412748" cy="3279028"/>
            <a:chOff x="2076293" y="133919"/>
            <a:chExt cx="3150229" cy="3279028"/>
          </a:xfrm>
        </p:grpSpPr>
        <p:sp>
          <p:nvSpPr>
            <p:cNvPr id="43" name="Oval 42"/>
            <p:cNvSpPr/>
            <p:nvPr/>
          </p:nvSpPr>
          <p:spPr>
            <a:xfrm>
              <a:off x="3164862" y="133919"/>
              <a:ext cx="2061660" cy="2061660"/>
            </a:xfrm>
            <a:prstGeom prst="ellipse">
              <a:avLst/>
            </a:prstGeom>
            <a:noFill/>
            <a:ln w="25400" cap="flat" cmpd="sng" algn="ctr">
              <a:solidFill>
                <a:schemeClr val="bg1">
                  <a:lumMod val="85000"/>
                </a:schemeClr>
              </a:solidFill>
              <a:prstDash val="dash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rtlCol="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000" kern="1200" dirty="0" smtClean="0">
                <a:solidFill>
                  <a:srgbClr val="34342B"/>
                </a:solidFill>
                <a:latin typeface="Vodafone Rg" pitchFamily="34" charset="0"/>
                <a:ea typeface="+mn-ea"/>
                <a:cs typeface="+mn-cs"/>
              </a:endParaRPr>
            </a:p>
          </p:txBody>
        </p:sp>
        <p:sp>
          <p:nvSpPr>
            <p:cNvPr id="44" name="Oval 43"/>
            <p:cNvSpPr/>
            <p:nvPr/>
          </p:nvSpPr>
          <p:spPr>
            <a:xfrm>
              <a:off x="2076293" y="1351287"/>
              <a:ext cx="2061660" cy="2061660"/>
            </a:xfrm>
            <a:prstGeom prst="ellipse">
              <a:avLst/>
            </a:prstGeom>
            <a:noFill/>
            <a:ln w="25400" cap="flat" cmpd="sng" algn="ctr">
              <a:solidFill>
                <a:schemeClr val="bg1">
                  <a:lumMod val="85000"/>
                </a:schemeClr>
              </a:solidFill>
              <a:prstDash val="dash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rtlCol="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000" kern="1200" dirty="0" smtClean="0">
                <a:solidFill>
                  <a:srgbClr val="34342B"/>
                </a:solidFill>
                <a:latin typeface="Vodafone Rg" pitchFamily="34" charset="0"/>
                <a:ea typeface="+mn-ea"/>
                <a:cs typeface="+mn-cs"/>
              </a:endParaRPr>
            </a:p>
          </p:txBody>
        </p:sp>
      </p:grpSp>
      <p:sp>
        <p:nvSpPr>
          <p:cNvPr id="14" name="Freeform 13"/>
          <p:cNvSpPr/>
          <p:nvPr/>
        </p:nvSpPr>
        <p:spPr>
          <a:xfrm>
            <a:off x="5120159" y="2643027"/>
            <a:ext cx="908557" cy="1026596"/>
          </a:xfrm>
          <a:custGeom>
            <a:avLst/>
            <a:gdLst>
              <a:gd name="connsiteX0" fmla="*/ 0 w 838668"/>
              <a:gd name="connsiteY0" fmla="*/ 1026596 h 1026596"/>
              <a:gd name="connsiteX1" fmla="*/ 92562 w 838668"/>
              <a:gd name="connsiteY1" fmla="*/ 796594 h 1026596"/>
              <a:gd name="connsiteX2" fmla="*/ 617080 w 838668"/>
              <a:gd name="connsiteY2" fmla="*/ 103781 h 1026596"/>
              <a:gd name="connsiteX3" fmla="*/ 838668 w 838668"/>
              <a:gd name="connsiteY3" fmla="*/ 0 h 1026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8668" h="1026596">
                <a:moveTo>
                  <a:pt x="0" y="1026596"/>
                </a:moveTo>
                <a:lnTo>
                  <a:pt x="92562" y="796594"/>
                </a:lnTo>
                <a:lnTo>
                  <a:pt x="617080" y="103781"/>
                </a:lnTo>
                <a:lnTo>
                  <a:pt x="838668" y="0"/>
                </a:lnTo>
              </a:path>
            </a:pathLst>
          </a:custGeom>
          <a:noFill/>
          <a:ln w="25400" cap="flat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reeform 14"/>
          <p:cNvSpPr/>
          <p:nvPr/>
        </p:nvSpPr>
        <p:spPr>
          <a:xfrm>
            <a:off x="5114084" y="3683648"/>
            <a:ext cx="920711" cy="359028"/>
          </a:xfrm>
          <a:custGeom>
            <a:avLst/>
            <a:gdLst>
              <a:gd name="connsiteX0" fmla="*/ 0 w 849887"/>
              <a:gd name="connsiteY0" fmla="*/ 0 h 359028"/>
              <a:gd name="connsiteX1" fmla="*/ 137440 w 849887"/>
              <a:gd name="connsiteY1" fmla="*/ 2805 h 359028"/>
              <a:gd name="connsiteX2" fmla="*/ 325369 w 849887"/>
              <a:gd name="connsiteY2" fmla="*/ 187929 h 359028"/>
              <a:gd name="connsiteX3" fmla="*/ 849887 w 849887"/>
              <a:gd name="connsiteY3" fmla="*/ 359028 h 35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9887" h="359028">
                <a:moveTo>
                  <a:pt x="0" y="0"/>
                </a:moveTo>
                <a:lnTo>
                  <a:pt x="137440" y="2805"/>
                </a:lnTo>
                <a:lnTo>
                  <a:pt x="325369" y="187929"/>
                </a:lnTo>
                <a:lnTo>
                  <a:pt x="849887" y="359028"/>
                </a:lnTo>
              </a:path>
            </a:pathLst>
          </a:custGeom>
          <a:noFill/>
          <a:ln w="25400" cap="flat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 15"/>
          <p:cNvSpPr/>
          <p:nvPr/>
        </p:nvSpPr>
        <p:spPr>
          <a:xfrm>
            <a:off x="5128606" y="2069542"/>
            <a:ext cx="3453176" cy="3007605"/>
          </a:xfrm>
          <a:custGeom>
            <a:avLst/>
            <a:gdLst>
              <a:gd name="connsiteX0" fmla="*/ 0 w 3187547"/>
              <a:gd name="connsiteY0" fmla="*/ 1608463 h 3007605"/>
              <a:gd name="connsiteX1" fmla="*/ 135874 w 3187547"/>
              <a:gd name="connsiteY1" fmla="*/ 1626825 h 3007605"/>
              <a:gd name="connsiteX2" fmla="*/ 308472 w 3187547"/>
              <a:gd name="connsiteY2" fmla="*/ 1784733 h 3007605"/>
              <a:gd name="connsiteX3" fmla="*/ 859315 w 3187547"/>
              <a:gd name="connsiteY3" fmla="*/ 1979364 h 3007605"/>
              <a:gd name="connsiteX4" fmla="*/ 1259595 w 3187547"/>
              <a:gd name="connsiteY4" fmla="*/ 2460434 h 3007605"/>
              <a:gd name="connsiteX5" fmla="*/ 1435865 w 3187547"/>
              <a:gd name="connsiteY5" fmla="*/ 2559586 h 3007605"/>
              <a:gd name="connsiteX6" fmla="*/ 1546033 w 3187547"/>
              <a:gd name="connsiteY6" fmla="*/ 2787268 h 3007605"/>
              <a:gd name="connsiteX7" fmla="*/ 1957330 w 3187547"/>
              <a:gd name="connsiteY7" fmla="*/ 3007605 h 3007605"/>
              <a:gd name="connsiteX8" fmla="*/ 2023431 w 3187547"/>
              <a:gd name="connsiteY8" fmla="*/ 2489813 h 3007605"/>
              <a:gd name="connsiteX9" fmla="*/ 2372298 w 3187547"/>
              <a:gd name="connsiteY9" fmla="*/ 2262131 h 3007605"/>
              <a:gd name="connsiteX10" fmla="*/ 2427383 w 3187547"/>
              <a:gd name="connsiteY10" fmla="*/ 1949986 h 3007605"/>
              <a:gd name="connsiteX11" fmla="*/ 3077378 w 3187547"/>
              <a:gd name="connsiteY11" fmla="*/ 1112704 h 3007605"/>
              <a:gd name="connsiteX12" fmla="*/ 3187547 w 3187547"/>
              <a:gd name="connsiteY12" fmla="*/ 910728 h 3007605"/>
              <a:gd name="connsiteX13" fmla="*/ 3070033 w 3187547"/>
              <a:gd name="connsiteY13" fmla="*/ 664685 h 3007605"/>
              <a:gd name="connsiteX14" fmla="*/ 3070033 w 3187547"/>
              <a:gd name="connsiteY14" fmla="*/ 620617 h 3007605"/>
              <a:gd name="connsiteX15" fmla="*/ 2992915 w 3187547"/>
              <a:gd name="connsiteY15" fmla="*/ 554516 h 3007605"/>
              <a:gd name="connsiteX16" fmla="*/ 2875402 w 3187547"/>
              <a:gd name="connsiteY16" fmla="*/ 576550 h 3007605"/>
              <a:gd name="connsiteX17" fmla="*/ 2442072 w 3187547"/>
              <a:gd name="connsiteY17" fmla="*/ 385591 h 3007605"/>
              <a:gd name="connsiteX18" fmla="*/ 2405349 w 3187547"/>
              <a:gd name="connsiteY18" fmla="*/ 414969 h 3007605"/>
              <a:gd name="connsiteX19" fmla="*/ 1916935 w 3187547"/>
              <a:gd name="connsiteY19" fmla="*/ 124858 h 3007605"/>
              <a:gd name="connsiteX20" fmla="*/ 1233889 w 3187547"/>
              <a:gd name="connsiteY20" fmla="*/ 0 h 3007605"/>
              <a:gd name="connsiteX21" fmla="*/ 1002535 w 3187547"/>
              <a:gd name="connsiteY21" fmla="*/ 25707 h 3007605"/>
              <a:gd name="connsiteX22" fmla="*/ 800559 w 3187547"/>
              <a:gd name="connsiteY22" fmla="*/ 624290 h 3007605"/>
              <a:gd name="connsiteX23" fmla="*/ 587566 w 3187547"/>
              <a:gd name="connsiteY23" fmla="*/ 686719 h 3007605"/>
              <a:gd name="connsiteX24" fmla="*/ 330506 w 3187547"/>
              <a:gd name="connsiteY24" fmla="*/ 980502 h 3007605"/>
              <a:gd name="connsiteX25" fmla="*/ 201976 w 3187547"/>
              <a:gd name="connsiteY25" fmla="*/ 1266940 h 3007605"/>
              <a:gd name="connsiteX26" fmla="*/ 77118 w 3187547"/>
              <a:gd name="connsiteY26" fmla="*/ 1373437 h 3007605"/>
              <a:gd name="connsiteX27" fmla="*/ 0 w 3187547"/>
              <a:gd name="connsiteY27" fmla="*/ 1608463 h 3007605"/>
              <a:gd name="connsiteX0" fmla="*/ 0 w 3187547"/>
              <a:gd name="connsiteY0" fmla="*/ 1608463 h 3007605"/>
              <a:gd name="connsiteX1" fmla="*/ 135874 w 3187547"/>
              <a:gd name="connsiteY1" fmla="*/ 1626825 h 3007605"/>
              <a:gd name="connsiteX2" fmla="*/ 308472 w 3187547"/>
              <a:gd name="connsiteY2" fmla="*/ 1784733 h 3007605"/>
              <a:gd name="connsiteX3" fmla="*/ 859315 w 3187547"/>
              <a:gd name="connsiteY3" fmla="*/ 1979364 h 3007605"/>
              <a:gd name="connsiteX4" fmla="*/ 1259595 w 3187547"/>
              <a:gd name="connsiteY4" fmla="*/ 2460434 h 3007605"/>
              <a:gd name="connsiteX5" fmla="*/ 1435865 w 3187547"/>
              <a:gd name="connsiteY5" fmla="*/ 2559586 h 3007605"/>
              <a:gd name="connsiteX6" fmla="*/ 1546033 w 3187547"/>
              <a:gd name="connsiteY6" fmla="*/ 2787268 h 3007605"/>
              <a:gd name="connsiteX7" fmla="*/ 1957330 w 3187547"/>
              <a:gd name="connsiteY7" fmla="*/ 3007605 h 3007605"/>
              <a:gd name="connsiteX8" fmla="*/ 2023431 w 3187547"/>
              <a:gd name="connsiteY8" fmla="*/ 2489813 h 3007605"/>
              <a:gd name="connsiteX9" fmla="*/ 2372298 w 3187547"/>
              <a:gd name="connsiteY9" fmla="*/ 2262131 h 3007605"/>
              <a:gd name="connsiteX10" fmla="*/ 2427383 w 3187547"/>
              <a:gd name="connsiteY10" fmla="*/ 1949986 h 3007605"/>
              <a:gd name="connsiteX11" fmla="*/ 3077378 w 3187547"/>
              <a:gd name="connsiteY11" fmla="*/ 1112704 h 3007605"/>
              <a:gd name="connsiteX12" fmla="*/ 3187547 w 3187547"/>
              <a:gd name="connsiteY12" fmla="*/ 910728 h 3007605"/>
              <a:gd name="connsiteX13" fmla="*/ 3070033 w 3187547"/>
              <a:gd name="connsiteY13" fmla="*/ 664685 h 3007605"/>
              <a:gd name="connsiteX14" fmla="*/ 3070033 w 3187547"/>
              <a:gd name="connsiteY14" fmla="*/ 620617 h 3007605"/>
              <a:gd name="connsiteX15" fmla="*/ 2992915 w 3187547"/>
              <a:gd name="connsiteY15" fmla="*/ 554516 h 3007605"/>
              <a:gd name="connsiteX16" fmla="*/ 2875402 w 3187547"/>
              <a:gd name="connsiteY16" fmla="*/ 576550 h 3007605"/>
              <a:gd name="connsiteX17" fmla="*/ 2442072 w 3187547"/>
              <a:gd name="connsiteY17" fmla="*/ 385591 h 3007605"/>
              <a:gd name="connsiteX18" fmla="*/ 2405349 w 3187547"/>
              <a:gd name="connsiteY18" fmla="*/ 414969 h 3007605"/>
              <a:gd name="connsiteX19" fmla="*/ 2313542 w 3187547"/>
              <a:gd name="connsiteY19" fmla="*/ 352540 h 3007605"/>
              <a:gd name="connsiteX20" fmla="*/ 1916935 w 3187547"/>
              <a:gd name="connsiteY20" fmla="*/ 124858 h 3007605"/>
              <a:gd name="connsiteX21" fmla="*/ 1233889 w 3187547"/>
              <a:gd name="connsiteY21" fmla="*/ 0 h 3007605"/>
              <a:gd name="connsiteX22" fmla="*/ 1002535 w 3187547"/>
              <a:gd name="connsiteY22" fmla="*/ 25707 h 3007605"/>
              <a:gd name="connsiteX23" fmla="*/ 800559 w 3187547"/>
              <a:gd name="connsiteY23" fmla="*/ 624290 h 3007605"/>
              <a:gd name="connsiteX24" fmla="*/ 587566 w 3187547"/>
              <a:gd name="connsiteY24" fmla="*/ 686719 h 3007605"/>
              <a:gd name="connsiteX25" fmla="*/ 330506 w 3187547"/>
              <a:gd name="connsiteY25" fmla="*/ 980502 h 3007605"/>
              <a:gd name="connsiteX26" fmla="*/ 201976 w 3187547"/>
              <a:gd name="connsiteY26" fmla="*/ 1266940 h 3007605"/>
              <a:gd name="connsiteX27" fmla="*/ 77118 w 3187547"/>
              <a:gd name="connsiteY27" fmla="*/ 1373437 h 3007605"/>
              <a:gd name="connsiteX28" fmla="*/ 0 w 3187547"/>
              <a:gd name="connsiteY28" fmla="*/ 1608463 h 3007605"/>
              <a:gd name="connsiteX0" fmla="*/ 0 w 3187547"/>
              <a:gd name="connsiteY0" fmla="*/ 1608463 h 3007605"/>
              <a:gd name="connsiteX1" fmla="*/ 135874 w 3187547"/>
              <a:gd name="connsiteY1" fmla="*/ 1626825 h 3007605"/>
              <a:gd name="connsiteX2" fmla="*/ 308472 w 3187547"/>
              <a:gd name="connsiteY2" fmla="*/ 1784733 h 3007605"/>
              <a:gd name="connsiteX3" fmla="*/ 859315 w 3187547"/>
              <a:gd name="connsiteY3" fmla="*/ 1979364 h 3007605"/>
              <a:gd name="connsiteX4" fmla="*/ 1259595 w 3187547"/>
              <a:gd name="connsiteY4" fmla="*/ 2460434 h 3007605"/>
              <a:gd name="connsiteX5" fmla="*/ 1435865 w 3187547"/>
              <a:gd name="connsiteY5" fmla="*/ 2559586 h 3007605"/>
              <a:gd name="connsiteX6" fmla="*/ 1546033 w 3187547"/>
              <a:gd name="connsiteY6" fmla="*/ 2787268 h 3007605"/>
              <a:gd name="connsiteX7" fmla="*/ 1957330 w 3187547"/>
              <a:gd name="connsiteY7" fmla="*/ 3007605 h 3007605"/>
              <a:gd name="connsiteX8" fmla="*/ 2023431 w 3187547"/>
              <a:gd name="connsiteY8" fmla="*/ 2489813 h 3007605"/>
              <a:gd name="connsiteX9" fmla="*/ 2372298 w 3187547"/>
              <a:gd name="connsiteY9" fmla="*/ 2262131 h 3007605"/>
              <a:gd name="connsiteX10" fmla="*/ 2427383 w 3187547"/>
              <a:gd name="connsiteY10" fmla="*/ 1949986 h 3007605"/>
              <a:gd name="connsiteX11" fmla="*/ 3077378 w 3187547"/>
              <a:gd name="connsiteY11" fmla="*/ 1112704 h 3007605"/>
              <a:gd name="connsiteX12" fmla="*/ 3187547 w 3187547"/>
              <a:gd name="connsiteY12" fmla="*/ 910728 h 3007605"/>
              <a:gd name="connsiteX13" fmla="*/ 3070033 w 3187547"/>
              <a:gd name="connsiteY13" fmla="*/ 664685 h 3007605"/>
              <a:gd name="connsiteX14" fmla="*/ 3070033 w 3187547"/>
              <a:gd name="connsiteY14" fmla="*/ 620617 h 3007605"/>
              <a:gd name="connsiteX15" fmla="*/ 2992915 w 3187547"/>
              <a:gd name="connsiteY15" fmla="*/ 554516 h 3007605"/>
              <a:gd name="connsiteX16" fmla="*/ 2875402 w 3187547"/>
              <a:gd name="connsiteY16" fmla="*/ 576550 h 3007605"/>
              <a:gd name="connsiteX17" fmla="*/ 2442072 w 3187547"/>
              <a:gd name="connsiteY17" fmla="*/ 385591 h 3007605"/>
              <a:gd name="connsiteX18" fmla="*/ 2405349 w 3187547"/>
              <a:gd name="connsiteY18" fmla="*/ 414969 h 3007605"/>
              <a:gd name="connsiteX19" fmla="*/ 2342920 w 3187547"/>
              <a:gd name="connsiteY19" fmla="*/ 308472 h 3007605"/>
              <a:gd name="connsiteX20" fmla="*/ 1916935 w 3187547"/>
              <a:gd name="connsiteY20" fmla="*/ 124858 h 3007605"/>
              <a:gd name="connsiteX21" fmla="*/ 1233889 w 3187547"/>
              <a:gd name="connsiteY21" fmla="*/ 0 h 3007605"/>
              <a:gd name="connsiteX22" fmla="*/ 1002535 w 3187547"/>
              <a:gd name="connsiteY22" fmla="*/ 25707 h 3007605"/>
              <a:gd name="connsiteX23" fmla="*/ 800559 w 3187547"/>
              <a:gd name="connsiteY23" fmla="*/ 624290 h 3007605"/>
              <a:gd name="connsiteX24" fmla="*/ 587566 w 3187547"/>
              <a:gd name="connsiteY24" fmla="*/ 686719 h 3007605"/>
              <a:gd name="connsiteX25" fmla="*/ 330506 w 3187547"/>
              <a:gd name="connsiteY25" fmla="*/ 980502 h 3007605"/>
              <a:gd name="connsiteX26" fmla="*/ 201976 w 3187547"/>
              <a:gd name="connsiteY26" fmla="*/ 1266940 h 3007605"/>
              <a:gd name="connsiteX27" fmla="*/ 77118 w 3187547"/>
              <a:gd name="connsiteY27" fmla="*/ 1373437 h 3007605"/>
              <a:gd name="connsiteX28" fmla="*/ 0 w 3187547"/>
              <a:gd name="connsiteY28" fmla="*/ 1608463 h 3007605"/>
              <a:gd name="connsiteX0" fmla="*/ 0 w 3187547"/>
              <a:gd name="connsiteY0" fmla="*/ 1608463 h 3007605"/>
              <a:gd name="connsiteX1" fmla="*/ 135874 w 3187547"/>
              <a:gd name="connsiteY1" fmla="*/ 1626825 h 3007605"/>
              <a:gd name="connsiteX2" fmla="*/ 308472 w 3187547"/>
              <a:gd name="connsiteY2" fmla="*/ 1784733 h 3007605"/>
              <a:gd name="connsiteX3" fmla="*/ 859315 w 3187547"/>
              <a:gd name="connsiteY3" fmla="*/ 1979364 h 3007605"/>
              <a:gd name="connsiteX4" fmla="*/ 1259595 w 3187547"/>
              <a:gd name="connsiteY4" fmla="*/ 2460434 h 3007605"/>
              <a:gd name="connsiteX5" fmla="*/ 1435865 w 3187547"/>
              <a:gd name="connsiteY5" fmla="*/ 2559586 h 3007605"/>
              <a:gd name="connsiteX6" fmla="*/ 1546033 w 3187547"/>
              <a:gd name="connsiteY6" fmla="*/ 2787268 h 3007605"/>
              <a:gd name="connsiteX7" fmla="*/ 1957330 w 3187547"/>
              <a:gd name="connsiteY7" fmla="*/ 3007605 h 3007605"/>
              <a:gd name="connsiteX8" fmla="*/ 2023431 w 3187547"/>
              <a:gd name="connsiteY8" fmla="*/ 2489813 h 3007605"/>
              <a:gd name="connsiteX9" fmla="*/ 2372298 w 3187547"/>
              <a:gd name="connsiteY9" fmla="*/ 2262131 h 3007605"/>
              <a:gd name="connsiteX10" fmla="*/ 2427383 w 3187547"/>
              <a:gd name="connsiteY10" fmla="*/ 1949986 h 3007605"/>
              <a:gd name="connsiteX11" fmla="*/ 3077378 w 3187547"/>
              <a:gd name="connsiteY11" fmla="*/ 1112704 h 3007605"/>
              <a:gd name="connsiteX12" fmla="*/ 3187547 w 3187547"/>
              <a:gd name="connsiteY12" fmla="*/ 910728 h 3007605"/>
              <a:gd name="connsiteX13" fmla="*/ 3070033 w 3187547"/>
              <a:gd name="connsiteY13" fmla="*/ 664685 h 3007605"/>
              <a:gd name="connsiteX14" fmla="*/ 3070033 w 3187547"/>
              <a:gd name="connsiteY14" fmla="*/ 620617 h 3007605"/>
              <a:gd name="connsiteX15" fmla="*/ 2992915 w 3187547"/>
              <a:gd name="connsiteY15" fmla="*/ 554516 h 3007605"/>
              <a:gd name="connsiteX16" fmla="*/ 2875402 w 3187547"/>
              <a:gd name="connsiteY16" fmla="*/ 576550 h 3007605"/>
              <a:gd name="connsiteX17" fmla="*/ 2442072 w 3187547"/>
              <a:gd name="connsiteY17" fmla="*/ 385591 h 3007605"/>
              <a:gd name="connsiteX18" fmla="*/ 2342920 w 3187547"/>
              <a:gd name="connsiteY18" fmla="*/ 308472 h 3007605"/>
              <a:gd name="connsiteX19" fmla="*/ 1916935 w 3187547"/>
              <a:gd name="connsiteY19" fmla="*/ 124858 h 3007605"/>
              <a:gd name="connsiteX20" fmla="*/ 1233889 w 3187547"/>
              <a:gd name="connsiteY20" fmla="*/ 0 h 3007605"/>
              <a:gd name="connsiteX21" fmla="*/ 1002535 w 3187547"/>
              <a:gd name="connsiteY21" fmla="*/ 25707 h 3007605"/>
              <a:gd name="connsiteX22" fmla="*/ 800559 w 3187547"/>
              <a:gd name="connsiteY22" fmla="*/ 624290 h 3007605"/>
              <a:gd name="connsiteX23" fmla="*/ 587566 w 3187547"/>
              <a:gd name="connsiteY23" fmla="*/ 686719 h 3007605"/>
              <a:gd name="connsiteX24" fmla="*/ 330506 w 3187547"/>
              <a:gd name="connsiteY24" fmla="*/ 980502 h 3007605"/>
              <a:gd name="connsiteX25" fmla="*/ 201976 w 3187547"/>
              <a:gd name="connsiteY25" fmla="*/ 1266940 h 3007605"/>
              <a:gd name="connsiteX26" fmla="*/ 77118 w 3187547"/>
              <a:gd name="connsiteY26" fmla="*/ 1373437 h 3007605"/>
              <a:gd name="connsiteX27" fmla="*/ 0 w 3187547"/>
              <a:gd name="connsiteY27" fmla="*/ 1608463 h 3007605"/>
              <a:gd name="connsiteX0" fmla="*/ 0 w 3187547"/>
              <a:gd name="connsiteY0" fmla="*/ 1608463 h 3007605"/>
              <a:gd name="connsiteX1" fmla="*/ 135874 w 3187547"/>
              <a:gd name="connsiteY1" fmla="*/ 1626825 h 3007605"/>
              <a:gd name="connsiteX2" fmla="*/ 308472 w 3187547"/>
              <a:gd name="connsiteY2" fmla="*/ 1784733 h 3007605"/>
              <a:gd name="connsiteX3" fmla="*/ 859315 w 3187547"/>
              <a:gd name="connsiteY3" fmla="*/ 1979364 h 3007605"/>
              <a:gd name="connsiteX4" fmla="*/ 1259595 w 3187547"/>
              <a:gd name="connsiteY4" fmla="*/ 2460434 h 3007605"/>
              <a:gd name="connsiteX5" fmla="*/ 1435865 w 3187547"/>
              <a:gd name="connsiteY5" fmla="*/ 2559586 h 3007605"/>
              <a:gd name="connsiteX6" fmla="*/ 1546033 w 3187547"/>
              <a:gd name="connsiteY6" fmla="*/ 2787268 h 3007605"/>
              <a:gd name="connsiteX7" fmla="*/ 1957330 w 3187547"/>
              <a:gd name="connsiteY7" fmla="*/ 3007605 h 3007605"/>
              <a:gd name="connsiteX8" fmla="*/ 2023431 w 3187547"/>
              <a:gd name="connsiteY8" fmla="*/ 2489813 h 3007605"/>
              <a:gd name="connsiteX9" fmla="*/ 2372298 w 3187547"/>
              <a:gd name="connsiteY9" fmla="*/ 2262131 h 3007605"/>
              <a:gd name="connsiteX10" fmla="*/ 2427383 w 3187547"/>
              <a:gd name="connsiteY10" fmla="*/ 1949986 h 3007605"/>
              <a:gd name="connsiteX11" fmla="*/ 3077378 w 3187547"/>
              <a:gd name="connsiteY11" fmla="*/ 1112704 h 3007605"/>
              <a:gd name="connsiteX12" fmla="*/ 3187547 w 3187547"/>
              <a:gd name="connsiteY12" fmla="*/ 910728 h 3007605"/>
              <a:gd name="connsiteX13" fmla="*/ 3070033 w 3187547"/>
              <a:gd name="connsiteY13" fmla="*/ 664685 h 3007605"/>
              <a:gd name="connsiteX14" fmla="*/ 3070033 w 3187547"/>
              <a:gd name="connsiteY14" fmla="*/ 620617 h 3007605"/>
              <a:gd name="connsiteX15" fmla="*/ 2907504 w 3187547"/>
              <a:gd name="connsiteY15" fmla="*/ 700217 h 3007605"/>
              <a:gd name="connsiteX16" fmla="*/ 2875402 w 3187547"/>
              <a:gd name="connsiteY16" fmla="*/ 576550 h 3007605"/>
              <a:gd name="connsiteX17" fmla="*/ 2442072 w 3187547"/>
              <a:gd name="connsiteY17" fmla="*/ 385591 h 3007605"/>
              <a:gd name="connsiteX18" fmla="*/ 2342920 w 3187547"/>
              <a:gd name="connsiteY18" fmla="*/ 308472 h 3007605"/>
              <a:gd name="connsiteX19" fmla="*/ 1916935 w 3187547"/>
              <a:gd name="connsiteY19" fmla="*/ 124858 h 3007605"/>
              <a:gd name="connsiteX20" fmla="*/ 1233889 w 3187547"/>
              <a:gd name="connsiteY20" fmla="*/ 0 h 3007605"/>
              <a:gd name="connsiteX21" fmla="*/ 1002535 w 3187547"/>
              <a:gd name="connsiteY21" fmla="*/ 25707 h 3007605"/>
              <a:gd name="connsiteX22" fmla="*/ 800559 w 3187547"/>
              <a:gd name="connsiteY22" fmla="*/ 624290 h 3007605"/>
              <a:gd name="connsiteX23" fmla="*/ 587566 w 3187547"/>
              <a:gd name="connsiteY23" fmla="*/ 686719 h 3007605"/>
              <a:gd name="connsiteX24" fmla="*/ 330506 w 3187547"/>
              <a:gd name="connsiteY24" fmla="*/ 980502 h 3007605"/>
              <a:gd name="connsiteX25" fmla="*/ 201976 w 3187547"/>
              <a:gd name="connsiteY25" fmla="*/ 1266940 h 3007605"/>
              <a:gd name="connsiteX26" fmla="*/ 77118 w 3187547"/>
              <a:gd name="connsiteY26" fmla="*/ 1373437 h 3007605"/>
              <a:gd name="connsiteX27" fmla="*/ 0 w 3187547"/>
              <a:gd name="connsiteY27" fmla="*/ 1608463 h 3007605"/>
              <a:gd name="connsiteX0" fmla="*/ 0 w 3187547"/>
              <a:gd name="connsiteY0" fmla="*/ 1608463 h 3007605"/>
              <a:gd name="connsiteX1" fmla="*/ 135874 w 3187547"/>
              <a:gd name="connsiteY1" fmla="*/ 1626825 h 3007605"/>
              <a:gd name="connsiteX2" fmla="*/ 308472 w 3187547"/>
              <a:gd name="connsiteY2" fmla="*/ 1784733 h 3007605"/>
              <a:gd name="connsiteX3" fmla="*/ 859315 w 3187547"/>
              <a:gd name="connsiteY3" fmla="*/ 1979364 h 3007605"/>
              <a:gd name="connsiteX4" fmla="*/ 1259595 w 3187547"/>
              <a:gd name="connsiteY4" fmla="*/ 2460434 h 3007605"/>
              <a:gd name="connsiteX5" fmla="*/ 1435865 w 3187547"/>
              <a:gd name="connsiteY5" fmla="*/ 2559586 h 3007605"/>
              <a:gd name="connsiteX6" fmla="*/ 1546033 w 3187547"/>
              <a:gd name="connsiteY6" fmla="*/ 2787268 h 3007605"/>
              <a:gd name="connsiteX7" fmla="*/ 1957330 w 3187547"/>
              <a:gd name="connsiteY7" fmla="*/ 3007605 h 3007605"/>
              <a:gd name="connsiteX8" fmla="*/ 2023431 w 3187547"/>
              <a:gd name="connsiteY8" fmla="*/ 2489813 h 3007605"/>
              <a:gd name="connsiteX9" fmla="*/ 2372298 w 3187547"/>
              <a:gd name="connsiteY9" fmla="*/ 2262131 h 3007605"/>
              <a:gd name="connsiteX10" fmla="*/ 2427383 w 3187547"/>
              <a:gd name="connsiteY10" fmla="*/ 1949986 h 3007605"/>
              <a:gd name="connsiteX11" fmla="*/ 3077378 w 3187547"/>
              <a:gd name="connsiteY11" fmla="*/ 1112704 h 3007605"/>
              <a:gd name="connsiteX12" fmla="*/ 3187547 w 3187547"/>
              <a:gd name="connsiteY12" fmla="*/ 910728 h 3007605"/>
              <a:gd name="connsiteX13" fmla="*/ 3070033 w 3187547"/>
              <a:gd name="connsiteY13" fmla="*/ 664685 h 3007605"/>
              <a:gd name="connsiteX14" fmla="*/ 2984622 w 3187547"/>
              <a:gd name="connsiteY14" fmla="*/ 716077 h 3007605"/>
              <a:gd name="connsiteX15" fmla="*/ 2907504 w 3187547"/>
              <a:gd name="connsiteY15" fmla="*/ 700217 h 3007605"/>
              <a:gd name="connsiteX16" fmla="*/ 2875402 w 3187547"/>
              <a:gd name="connsiteY16" fmla="*/ 576550 h 3007605"/>
              <a:gd name="connsiteX17" fmla="*/ 2442072 w 3187547"/>
              <a:gd name="connsiteY17" fmla="*/ 385591 h 3007605"/>
              <a:gd name="connsiteX18" fmla="*/ 2342920 w 3187547"/>
              <a:gd name="connsiteY18" fmla="*/ 308472 h 3007605"/>
              <a:gd name="connsiteX19" fmla="*/ 1916935 w 3187547"/>
              <a:gd name="connsiteY19" fmla="*/ 124858 h 3007605"/>
              <a:gd name="connsiteX20" fmla="*/ 1233889 w 3187547"/>
              <a:gd name="connsiteY20" fmla="*/ 0 h 3007605"/>
              <a:gd name="connsiteX21" fmla="*/ 1002535 w 3187547"/>
              <a:gd name="connsiteY21" fmla="*/ 25707 h 3007605"/>
              <a:gd name="connsiteX22" fmla="*/ 800559 w 3187547"/>
              <a:gd name="connsiteY22" fmla="*/ 624290 h 3007605"/>
              <a:gd name="connsiteX23" fmla="*/ 587566 w 3187547"/>
              <a:gd name="connsiteY23" fmla="*/ 686719 h 3007605"/>
              <a:gd name="connsiteX24" fmla="*/ 330506 w 3187547"/>
              <a:gd name="connsiteY24" fmla="*/ 980502 h 3007605"/>
              <a:gd name="connsiteX25" fmla="*/ 201976 w 3187547"/>
              <a:gd name="connsiteY25" fmla="*/ 1266940 h 3007605"/>
              <a:gd name="connsiteX26" fmla="*/ 77118 w 3187547"/>
              <a:gd name="connsiteY26" fmla="*/ 1373437 h 3007605"/>
              <a:gd name="connsiteX27" fmla="*/ 0 w 3187547"/>
              <a:gd name="connsiteY27" fmla="*/ 1608463 h 3007605"/>
              <a:gd name="connsiteX0" fmla="*/ 0 w 3187547"/>
              <a:gd name="connsiteY0" fmla="*/ 1608463 h 3007605"/>
              <a:gd name="connsiteX1" fmla="*/ 135874 w 3187547"/>
              <a:gd name="connsiteY1" fmla="*/ 1626825 h 3007605"/>
              <a:gd name="connsiteX2" fmla="*/ 308472 w 3187547"/>
              <a:gd name="connsiteY2" fmla="*/ 1784733 h 3007605"/>
              <a:gd name="connsiteX3" fmla="*/ 859315 w 3187547"/>
              <a:gd name="connsiteY3" fmla="*/ 1979364 h 3007605"/>
              <a:gd name="connsiteX4" fmla="*/ 1259595 w 3187547"/>
              <a:gd name="connsiteY4" fmla="*/ 2460434 h 3007605"/>
              <a:gd name="connsiteX5" fmla="*/ 1435865 w 3187547"/>
              <a:gd name="connsiteY5" fmla="*/ 2559586 h 3007605"/>
              <a:gd name="connsiteX6" fmla="*/ 1546033 w 3187547"/>
              <a:gd name="connsiteY6" fmla="*/ 2787268 h 3007605"/>
              <a:gd name="connsiteX7" fmla="*/ 1957330 w 3187547"/>
              <a:gd name="connsiteY7" fmla="*/ 3007605 h 3007605"/>
              <a:gd name="connsiteX8" fmla="*/ 2023431 w 3187547"/>
              <a:gd name="connsiteY8" fmla="*/ 2489813 h 3007605"/>
              <a:gd name="connsiteX9" fmla="*/ 2372298 w 3187547"/>
              <a:gd name="connsiteY9" fmla="*/ 2262131 h 3007605"/>
              <a:gd name="connsiteX10" fmla="*/ 2427383 w 3187547"/>
              <a:gd name="connsiteY10" fmla="*/ 1949986 h 3007605"/>
              <a:gd name="connsiteX11" fmla="*/ 3077378 w 3187547"/>
              <a:gd name="connsiteY11" fmla="*/ 1112704 h 3007605"/>
              <a:gd name="connsiteX12" fmla="*/ 3187547 w 3187547"/>
              <a:gd name="connsiteY12" fmla="*/ 910728 h 3007605"/>
              <a:gd name="connsiteX13" fmla="*/ 3070033 w 3187547"/>
              <a:gd name="connsiteY13" fmla="*/ 664685 h 3007605"/>
              <a:gd name="connsiteX14" fmla="*/ 2984622 w 3187547"/>
              <a:gd name="connsiteY14" fmla="*/ 716077 h 3007605"/>
              <a:gd name="connsiteX15" fmla="*/ 2902480 w 3187547"/>
              <a:gd name="connsiteY15" fmla="*/ 690169 h 3007605"/>
              <a:gd name="connsiteX16" fmla="*/ 2875402 w 3187547"/>
              <a:gd name="connsiteY16" fmla="*/ 576550 h 3007605"/>
              <a:gd name="connsiteX17" fmla="*/ 2442072 w 3187547"/>
              <a:gd name="connsiteY17" fmla="*/ 385591 h 3007605"/>
              <a:gd name="connsiteX18" fmla="*/ 2342920 w 3187547"/>
              <a:gd name="connsiteY18" fmla="*/ 308472 h 3007605"/>
              <a:gd name="connsiteX19" fmla="*/ 1916935 w 3187547"/>
              <a:gd name="connsiteY19" fmla="*/ 124858 h 3007605"/>
              <a:gd name="connsiteX20" fmla="*/ 1233889 w 3187547"/>
              <a:gd name="connsiteY20" fmla="*/ 0 h 3007605"/>
              <a:gd name="connsiteX21" fmla="*/ 1002535 w 3187547"/>
              <a:gd name="connsiteY21" fmla="*/ 25707 h 3007605"/>
              <a:gd name="connsiteX22" fmla="*/ 800559 w 3187547"/>
              <a:gd name="connsiteY22" fmla="*/ 624290 h 3007605"/>
              <a:gd name="connsiteX23" fmla="*/ 587566 w 3187547"/>
              <a:gd name="connsiteY23" fmla="*/ 686719 h 3007605"/>
              <a:gd name="connsiteX24" fmla="*/ 330506 w 3187547"/>
              <a:gd name="connsiteY24" fmla="*/ 980502 h 3007605"/>
              <a:gd name="connsiteX25" fmla="*/ 201976 w 3187547"/>
              <a:gd name="connsiteY25" fmla="*/ 1266940 h 3007605"/>
              <a:gd name="connsiteX26" fmla="*/ 77118 w 3187547"/>
              <a:gd name="connsiteY26" fmla="*/ 1373437 h 3007605"/>
              <a:gd name="connsiteX27" fmla="*/ 0 w 3187547"/>
              <a:gd name="connsiteY27" fmla="*/ 1608463 h 3007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187547" h="3007605">
                <a:moveTo>
                  <a:pt x="0" y="1608463"/>
                </a:moveTo>
                <a:lnTo>
                  <a:pt x="135874" y="1626825"/>
                </a:lnTo>
                <a:lnTo>
                  <a:pt x="308472" y="1784733"/>
                </a:lnTo>
                <a:lnTo>
                  <a:pt x="859315" y="1979364"/>
                </a:lnTo>
                <a:lnTo>
                  <a:pt x="1259595" y="2460434"/>
                </a:lnTo>
                <a:lnTo>
                  <a:pt x="1435865" y="2559586"/>
                </a:lnTo>
                <a:lnTo>
                  <a:pt x="1546033" y="2787268"/>
                </a:lnTo>
                <a:lnTo>
                  <a:pt x="1957330" y="3007605"/>
                </a:lnTo>
                <a:lnTo>
                  <a:pt x="2023431" y="2489813"/>
                </a:lnTo>
                <a:lnTo>
                  <a:pt x="2372298" y="2262131"/>
                </a:lnTo>
                <a:lnTo>
                  <a:pt x="2427383" y="1949986"/>
                </a:lnTo>
                <a:lnTo>
                  <a:pt x="3077378" y="1112704"/>
                </a:lnTo>
                <a:lnTo>
                  <a:pt x="3187547" y="910728"/>
                </a:lnTo>
                <a:lnTo>
                  <a:pt x="3070033" y="664685"/>
                </a:lnTo>
                <a:lnTo>
                  <a:pt x="2984622" y="716077"/>
                </a:lnTo>
                <a:lnTo>
                  <a:pt x="2902480" y="690169"/>
                </a:lnTo>
                <a:lnTo>
                  <a:pt x="2875402" y="576550"/>
                </a:lnTo>
                <a:lnTo>
                  <a:pt x="2442072" y="385591"/>
                </a:lnTo>
                <a:lnTo>
                  <a:pt x="2342920" y="308472"/>
                </a:lnTo>
                <a:lnTo>
                  <a:pt x="1916935" y="124858"/>
                </a:lnTo>
                <a:lnTo>
                  <a:pt x="1233889" y="0"/>
                </a:lnTo>
                <a:lnTo>
                  <a:pt x="1002535" y="25707"/>
                </a:lnTo>
                <a:lnTo>
                  <a:pt x="800559" y="624290"/>
                </a:lnTo>
                <a:lnTo>
                  <a:pt x="587566" y="686719"/>
                </a:lnTo>
                <a:lnTo>
                  <a:pt x="330506" y="980502"/>
                </a:lnTo>
                <a:lnTo>
                  <a:pt x="201976" y="1266940"/>
                </a:lnTo>
                <a:lnTo>
                  <a:pt x="77118" y="1373437"/>
                </a:lnTo>
                <a:lnTo>
                  <a:pt x="0" y="1608463"/>
                </a:lnTo>
                <a:close/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rtlCol="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kern="1200" dirty="0" smtClean="0">
              <a:solidFill>
                <a:srgbClr val="34342B"/>
              </a:solidFill>
              <a:latin typeface="Vodafone Rg" pitchFamily="34" charset="0"/>
              <a:ea typeface="+mn-ea"/>
              <a:cs typeface="+mn-cs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7769986" y="2490888"/>
            <a:ext cx="692445" cy="687686"/>
          </a:xfrm>
          <a:custGeom>
            <a:avLst/>
            <a:gdLst>
              <a:gd name="connsiteX0" fmla="*/ 0 w 679374"/>
              <a:gd name="connsiteY0" fmla="*/ 0 h 679374"/>
              <a:gd name="connsiteX1" fmla="*/ 18362 w 679374"/>
              <a:gd name="connsiteY1" fmla="*/ 91808 h 679374"/>
              <a:gd name="connsiteX2" fmla="*/ 121186 w 679374"/>
              <a:gd name="connsiteY2" fmla="*/ 161581 h 679374"/>
              <a:gd name="connsiteX3" fmla="*/ 117514 w 679374"/>
              <a:gd name="connsiteY3" fmla="*/ 308473 h 679374"/>
              <a:gd name="connsiteX4" fmla="*/ 194632 w 679374"/>
              <a:gd name="connsiteY4" fmla="*/ 477398 h 679374"/>
              <a:gd name="connsiteX5" fmla="*/ 374574 w 679374"/>
              <a:gd name="connsiteY5" fmla="*/ 561861 h 679374"/>
              <a:gd name="connsiteX6" fmla="*/ 547172 w 679374"/>
              <a:gd name="connsiteY6" fmla="*/ 664685 h 679374"/>
              <a:gd name="connsiteX7" fmla="*/ 679374 w 679374"/>
              <a:gd name="connsiteY7" fmla="*/ 679374 h 679374"/>
              <a:gd name="connsiteX0" fmla="*/ 179942 w 661012"/>
              <a:gd name="connsiteY0" fmla="*/ 0 h 885022"/>
              <a:gd name="connsiteX1" fmla="*/ 0 w 661012"/>
              <a:gd name="connsiteY1" fmla="*/ 297456 h 885022"/>
              <a:gd name="connsiteX2" fmla="*/ 102824 w 661012"/>
              <a:gd name="connsiteY2" fmla="*/ 367229 h 885022"/>
              <a:gd name="connsiteX3" fmla="*/ 99152 w 661012"/>
              <a:gd name="connsiteY3" fmla="*/ 514121 h 885022"/>
              <a:gd name="connsiteX4" fmla="*/ 176270 w 661012"/>
              <a:gd name="connsiteY4" fmla="*/ 683046 h 885022"/>
              <a:gd name="connsiteX5" fmla="*/ 356212 w 661012"/>
              <a:gd name="connsiteY5" fmla="*/ 767509 h 885022"/>
              <a:gd name="connsiteX6" fmla="*/ 528810 w 661012"/>
              <a:gd name="connsiteY6" fmla="*/ 870333 h 885022"/>
              <a:gd name="connsiteX7" fmla="*/ 661012 w 661012"/>
              <a:gd name="connsiteY7" fmla="*/ 885022 h 885022"/>
              <a:gd name="connsiteX0" fmla="*/ 0 w 679374"/>
              <a:gd name="connsiteY0" fmla="*/ 0 h 697735"/>
              <a:gd name="connsiteX1" fmla="*/ 18362 w 679374"/>
              <a:gd name="connsiteY1" fmla="*/ 110169 h 697735"/>
              <a:gd name="connsiteX2" fmla="*/ 121186 w 679374"/>
              <a:gd name="connsiteY2" fmla="*/ 179942 h 697735"/>
              <a:gd name="connsiteX3" fmla="*/ 117514 w 679374"/>
              <a:gd name="connsiteY3" fmla="*/ 326834 h 697735"/>
              <a:gd name="connsiteX4" fmla="*/ 194632 w 679374"/>
              <a:gd name="connsiteY4" fmla="*/ 495759 h 697735"/>
              <a:gd name="connsiteX5" fmla="*/ 374574 w 679374"/>
              <a:gd name="connsiteY5" fmla="*/ 580222 h 697735"/>
              <a:gd name="connsiteX6" fmla="*/ 547172 w 679374"/>
              <a:gd name="connsiteY6" fmla="*/ 683046 h 697735"/>
              <a:gd name="connsiteX7" fmla="*/ 679374 w 679374"/>
              <a:gd name="connsiteY7" fmla="*/ 697735 h 697735"/>
              <a:gd name="connsiteX0" fmla="*/ 21832 w 661012"/>
              <a:gd name="connsiteY0" fmla="*/ 0 h 687686"/>
              <a:gd name="connsiteX1" fmla="*/ 0 w 661012"/>
              <a:gd name="connsiteY1" fmla="*/ 100120 h 687686"/>
              <a:gd name="connsiteX2" fmla="*/ 102824 w 661012"/>
              <a:gd name="connsiteY2" fmla="*/ 169893 h 687686"/>
              <a:gd name="connsiteX3" fmla="*/ 99152 w 661012"/>
              <a:gd name="connsiteY3" fmla="*/ 316785 h 687686"/>
              <a:gd name="connsiteX4" fmla="*/ 176270 w 661012"/>
              <a:gd name="connsiteY4" fmla="*/ 485710 h 687686"/>
              <a:gd name="connsiteX5" fmla="*/ 356212 w 661012"/>
              <a:gd name="connsiteY5" fmla="*/ 570173 h 687686"/>
              <a:gd name="connsiteX6" fmla="*/ 528810 w 661012"/>
              <a:gd name="connsiteY6" fmla="*/ 672997 h 687686"/>
              <a:gd name="connsiteX7" fmla="*/ 661012 w 661012"/>
              <a:gd name="connsiteY7" fmla="*/ 687686 h 687686"/>
              <a:gd name="connsiteX0" fmla="*/ 0 w 639180"/>
              <a:gd name="connsiteY0" fmla="*/ 0 h 687686"/>
              <a:gd name="connsiteX1" fmla="*/ 18361 w 639180"/>
              <a:gd name="connsiteY1" fmla="*/ 115193 h 687686"/>
              <a:gd name="connsiteX2" fmla="*/ 80992 w 639180"/>
              <a:gd name="connsiteY2" fmla="*/ 169893 h 687686"/>
              <a:gd name="connsiteX3" fmla="*/ 77320 w 639180"/>
              <a:gd name="connsiteY3" fmla="*/ 316785 h 687686"/>
              <a:gd name="connsiteX4" fmla="*/ 154438 w 639180"/>
              <a:gd name="connsiteY4" fmla="*/ 485710 h 687686"/>
              <a:gd name="connsiteX5" fmla="*/ 334380 w 639180"/>
              <a:gd name="connsiteY5" fmla="*/ 570173 h 687686"/>
              <a:gd name="connsiteX6" fmla="*/ 506978 w 639180"/>
              <a:gd name="connsiteY6" fmla="*/ 672997 h 687686"/>
              <a:gd name="connsiteX7" fmla="*/ 639180 w 639180"/>
              <a:gd name="connsiteY7" fmla="*/ 687686 h 687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39180" h="687686">
                <a:moveTo>
                  <a:pt x="0" y="0"/>
                </a:moveTo>
                <a:lnTo>
                  <a:pt x="18361" y="115193"/>
                </a:lnTo>
                <a:lnTo>
                  <a:pt x="80992" y="169893"/>
                </a:lnTo>
                <a:lnTo>
                  <a:pt x="77320" y="316785"/>
                </a:lnTo>
                <a:lnTo>
                  <a:pt x="154438" y="485710"/>
                </a:lnTo>
                <a:lnTo>
                  <a:pt x="334380" y="570173"/>
                </a:lnTo>
                <a:lnTo>
                  <a:pt x="506978" y="672997"/>
                </a:lnTo>
                <a:lnTo>
                  <a:pt x="639180" y="687686"/>
                </a:ln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ysDot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6598667" y="1907741"/>
            <a:ext cx="230741" cy="124858"/>
          </a:xfrm>
          <a:prstGeom prst="rect">
            <a:avLst/>
          </a:prstGeom>
          <a:solidFill>
            <a:srgbClr val="6C9F43"/>
          </a:solidFill>
          <a:ln w="25400" cap="flat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rtlCol="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700" b="1" kern="1200" dirty="0" smtClean="0">
                <a:solidFill>
                  <a:srgbClr val="E7D20B"/>
                </a:solidFill>
                <a:latin typeface="Vodafone Rg" pitchFamily="34" charset="0"/>
                <a:ea typeface="+mn-ea"/>
                <a:cs typeface="+mn-cs"/>
              </a:rPr>
              <a:t>A45</a:t>
            </a:r>
            <a:endParaRPr lang="en-GB" sz="1000" b="1" kern="1200" dirty="0" smtClean="0">
              <a:solidFill>
                <a:srgbClr val="E7D20B"/>
              </a:solidFill>
              <a:latin typeface="Vodafone Rg" pitchFamily="34" charset="0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270654" y="3467320"/>
            <a:ext cx="230741" cy="124858"/>
          </a:xfrm>
          <a:prstGeom prst="rect">
            <a:avLst/>
          </a:prstGeom>
          <a:solidFill>
            <a:srgbClr val="6C9F43"/>
          </a:solidFill>
          <a:ln w="25400" cap="flat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rtlCol="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700" b="1" kern="1200" dirty="0" smtClean="0">
                <a:solidFill>
                  <a:srgbClr val="E7D20B"/>
                </a:solidFill>
                <a:latin typeface="Vodafone Rg" pitchFamily="34" charset="0"/>
                <a:ea typeface="+mn-ea"/>
                <a:cs typeface="+mn-cs"/>
              </a:rPr>
              <a:t>A46</a:t>
            </a:r>
            <a:endParaRPr lang="en-GB" sz="1000" b="1" kern="1200" dirty="0" smtClean="0">
              <a:solidFill>
                <a:srgbClr val="E7D20B"/>
              </a:solidFill>
              <a:latin typeface="Vodafone Rg" pitchFamily="34" charset="0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609527" y="3735392"/>
            <a:ext cx="230741" cy="124858"/>
          </a:xfrm>
          <a:prstGeom prst="rect">
            <a:avLst/>
          </a:prstGeom>
          <a:solidFill>
            <a:srgbClr val="6F6FC8"/>
          </a:solidFill>
          <a:ln w="25400" cap="flat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rtlCol="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700" b="1" kern="1200" dirty="0" smtClean="0">
                <a:solidFill>
                  <a:schemeClr val="bg1"/>
                </a:solidFill>
                <a:latin typeface="Vodafone Rg" pitchFamily="34" charset="0"/>
                <a:ea typeface="+mn-ea"/>
                <a:cs typeface="+mn-cs"/>
              </a:rPr>
              <a:t>M40</a:t>
            </a:r>
            <a:endParaRPr lang="en-GB" sz="1000" b="1" kern="1200" dirty="0" smtClean="0">
              <a:solidFill>
                <a:schemeClr val="bg1"/>
              </a:solidFill>
              <a:latin typeface="Vodafone Rg" pitchFamily="34" charset="0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441535" y="4708169"/>
            <a:ext cx="230741" cy="124858"/>
          </a:xfrm>
          <a:prstGeom prst="rect">
            <a:avLst/>
          </a:prstGeom>
          <a:solidFill>
            <a:srgbClr val="6F6FC8"/>
          </a:solidFill>
          <a:ln w="25400" cap="flat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rtlCol="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700" b="1" kern="1200" dirty="0" smtClean="0">
                <a:solidFill>
                  <a:schemeClr val="bg1"/>
                </a:solidFill>
                <a:latin typeface="Vodafone Rg" pitchFamily="34" charset="0"/>
                <a:ea typeface="+mn-ea"/>
                <a:cs typeface="+mn-cs"/>
              </a:rPr>
              <a:t>M40</a:t>
            </a:r>
            <a:endParaRPr lang="en-GB" sz="1000" b="1" kern="1200" dirty="0" smtClean="0">
              <a:solidFill>
                <a:schemeClr val="bg1"/>
              </a:solidFill>
              <a:latin typeface="Vodafone Rg" pitchFamily="34" charset="0"/>
              <a:ea typeface="+mn-ea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544537" y="3077630"/>
            <a:ext cx="230741" cy="124858"/>
          </a:xfrm>
          <a:prstGeom prst="rect">
            <a:avLst/>
          </a:prstGeom>
          <a:solidFill>
            <a:srgbClr val="6F6FC8"/>
          </a:solidFill>
          <a:ln w="25400" cap="flat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rtlCol="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700" b="1" kern="1200" dirty="0" smtClean="0">
                <a:solidFill>
                  <a:schemeClr val="bg1"/>
                </a:solidFill>
                <a:latin typeface="Vodafone Rg" pitchFamily="34" charset="0"/>
                <a:ea typeface="+mn-ea"/>
                <a:cs typeface="+mn-cs"/>
              </a:rPr>
              <a:t>M42</a:t>
            </a:r>
            <a:endParaRPr lang="en-GB" sz="1000" b="1" kern="1200" dirty="0" smtClean="0">
              <a:solidFill>
                <a:schemeClr val="bg1"/>
              </a:solidFill>
              <a:latin typeface="Vodafone Rg" pitchFamily="34" charset="0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956307" y="2333388"/>
            <a:ext cx="295274" cy="159778"/>
          </a:xfrm>
          <a:prstGeom prst="rect">
            <a:avLst/>
          </a:prstGeom>
          <a:solidFill>
            <a:srgbClr val="6C9F43"/>
          </a:solidFill>
          <a:ln w="25400" cap="flat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rtlCol="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600" b="1" kern="1200" dirty="0" smtClean="0">
                <a:solidFill>
                  <a:srgbClr val="E7D20B"/>
                </a:solidFill>
                <a:latin typeface="Vodafone Rg" pitchFamily="34" charset="0"/>
                <a:ea typeface="+mn-ea"/>
                <a:cs typeface="+mn-cs"/>
              </a:rPr>
              <a:t>A4114</a:t>
            </a:r>
            <a:endParaRPr lang="en-GB" sz="1050" b="1" kern="1200" dirty="0" smtClean="0">
              <a:solidFill>
                <a:srgbClr val="E7D20B"/>
              </a:solidFill>
              <a:latin typeface="Vodafone Rg" pitchFamily="34" charset="0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67503" y="2577259"/>
            <a:ext cx="407775" cy="117513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pPr marL="0" indent="0">
              <a:buFont typeface="Arial" pitchFamily="34" charset="0"/>
              <a:buNone/>
            </a:pPr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Solihull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313384" y="2569058"/>
            <a:ext cx="407775" cy="117513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pPr marL="0" indent="0">
              <a:buFont typeface="Arial" pitchFamily="34" charset="0"/>
              <a:buNone/>
            </a:pPr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Coventry</a:t>
            </a:r>
          </a:p>
        </p:txBody>
      </p:sp>
      <p:sp>
        <p:nvSpPr>
          <p:cNvPr id="26" name="Freeform 25"/>
          <p:cNvSpPr/>
          <p:nvPr/>
        </p:nvSpPr>
        <p:spPr>
          <a:xfrm>
            <a:off x="6212369" y="1838975"/>
            <a:ext cx="34455" cy="262393"/>
          </a:xfrm>
          <a:custGeom>
            <a:avLst/>
            <a:gdLst>
              <a:gd name="connsiteX0" fmla="*/ 0 w 31805"/>
              <a:gd name="connsiteY0" fmla="*/ 262393 h 262393"/>
              <a:gd name="connsiteX1" fmla="*/ 31805 w 31805"/>
              <a:gd name="connsiteY1" fmla="*/ 151074 h 262393"/>
              <a:gd name="connsiteX2" fmla="*/ 2650 w 31805"/>
              <a:gd name="connsiteY2" fmla="*/ 0 h 262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805" h="262393">
                <a:moveTo>
                  <a:pt x="0" y="262393"/>
                </a:moveTo>
                <a:lnTo>
                  <a:pt x="31805" y="151074"/>
                </a:lnTo>
                <a:lnTo>
                  <a:pt x="2650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6014176" y="2098717"/>
            <a:ext cx="198193" cy="291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6" idx="0"/>
          </p:cNvCxnSpPr>
          <p:nvPr/>
        </p:nvCxnSpPr>
        <p:spPr>
          <a:xfrm flipH="1">
            <a:off x="4831271" y="3678004"/>
            <a:ext cx="297334" cy="56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6" idx="7"/>
          </p:cNvCxnSpPr>
          <p:nvPr/>
        </p:nvCxnSpPr>
        <p:spPr>
          <a:xfrm>
            <a:off x="7249046" y="5077146"/>
            <a:ext cx="258281" cy="1225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825829" y="3493500"/>
            <a:ext cx="230741" cy="124858"/>
          </a:xfrm>
          <a:prstGeom prst="rect">
            <a:avLst/>
          </a:prstGeom>
          <a:solidFill>
            <a:srgbClr val="6F6FC8"/>
          </a:solidFill>
          <a:ln w="25400" cap="flat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rtlCol="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700" b="1" kern="1200" dirty="0" smtClean="0">
                <a:solidFill>
                  <a:schemeClr val="bg1"/>
                </a:solidFill>
                <a:latin typeface="Vodafone Rg" pitchFamily="34" charset="0"/>
                <a:ea typeface="+mn-ea"/>
                <a:cs typeface="+mn-cs"/>
              </a:rPr>
              <a:t>J3A</a:t>
            </a:r>
            <a:endParaRPr lang="en-GB" sz="1000" b="1" kern="1200" dirty="0" smtClean="0">
              <a:solidFill>
                <a:schemeClr val="bg1"/>
              </a:solidFill>
              <a:latin typeface="Vodafone Rg" pitchFamily="34" charset="0"/>
              <a:ea typeface="+mn-ea"/>
              <a:cs typeface="+mn-c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378186" y="4637419"/>
            <a:ext cx="230741" cy="124858"/>
          </a:xfrm>
          <a:prstGeom prst="rect">
            <a:avLst/>
          </a:prstGeom>
          <a:solidFill>
            <a:srgbClr val="6C9F43"/>
          </a:solidFill>
          <a:ln w="25400" cap="flat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rtlCol="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700" b="1" kern="1200" dirty="0" smtClean="0">
                <a:solidFill>
                  <a:srgbClr val="E7D20B"/>
                </a:solidFill>
                <a:latin typeface="Vodafone Rg" pitchFamily="34" charset="0"/>
                <a:ea typeface="+mn-ea"/>
                <a:cs typeface="+mn-cs"/>
              </a:rPr>
              <a:t>A46</a:t>
            </a:r>
            <a:endParaRPr lang="en-GB" sz="1000" b="1" kern="1200" dirty="0" smtClean="0">
              <a:solidFill>
                <a:srgbClr val="E7D20B"/>
              </a:solidFill>
              <a:latin typeface="Vodafone Rg" pitchFamily="34" charset="0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210794" y="2269505"/>
            <a:ext cx="230741" cy="124858"/>
          </a:xfrm>
          <a:prstGeom prst="rect">
            <a:avLst/>
          </a:prstGeom>
          <a:solidFill>
            <a:srgbClr val="6F6FC8"/>
          </a:solidFill>
          <a:ln w="25400" cap="flat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rtlCol="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700" b="1" kern="1200" dirty="0" smtClean="0">
                <a:solidFill>
                  <a:schemeClr val="bg1"/>
                </a:solidFill>
                <a:latin typeface="Vodafone Rg" pitchFamily="34" charset="0"/>
                <a:ea typeface="+mn-ea"/>
                <a:cs typeface="+mn-cs"/>
              </a:rPr>
              <a:t>M42</a:t>
            </a:r>
            <a:endParaRPr lang="en-GB" sz="1000" b="1" kern="1200" dirty="0" smtClean="0">
              <a:solidFill>
                <a:schemeClr val="bg1"/>
              </a:solidFill>
              <a:latin typeface="Vodafone Rg" pitchFamily="34" charset="0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956307" y="2716868"/>
            <a:ext cx="285401" cy="154435"/>
          </a:xfrm>
          <a:prstGeom prst="rect">
            <a:avLst/>
          </a:prstGeom>
          <a:solidFill>
            <a:srgbClr val="6C9F43"/>
          </a:solidFill>
          <a:ln w="25400" cap="flat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rtlCol="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600" b="1" kern="1200" dirty="0" smtClean="0">
                <a:solidFill>
                  <a:srgbClr val="E7D20B"/>
                </a:solidFill>
                <a:latin typeface="Vodafone Rg" pitchFamily="34" charset="0"/>
                <a:ea typeface="+mn-ea"/>
                <a:cs typeface="+mn-cs"/>
              </a:rPr>
              <a:t>A4053</a:t>
            </a:r>
            <a:endParaRPr lang="en-GB" sz="1050" b="1" kern="1200" dirty="0" smtClean="0">
              <a:solidFill>
                <a:srgbClr val="E7D20B"/>
              </a:solidFill>
              <a:latin typeface="Vodafone Rg" pitchFamily="34" charset="0"/>
              <a:ea typeface="+mn-ea"/>
              <a:cs typeface="+mn-cs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5116253" y="3185731"/>
            <a:ext cx="2471057" cy="1884066"/>
          </a:xfrm>
          <a:custGeom>
            <a:avLst/>
            <a:gdLst>
              <a:gd name="connsiteX0" fmla="*/ 271305 w 2280976"/>
              <a:gd name="connsiteY0" fmla="*/ 0 h 1884066"/>
              <a:gd name="connsiteX1" fmla="*/ 205991 w 2280976"/>
              <a:gd name="connsiteY1" fmla="*/ 145701 h 1884066"/>
              <a:gd name="connsiteX2" fmla="*/ 80387 w 2280976"/>
              <a:gd name="connsiteY2" fmla="*/ 251209 h 1884066"/>
              <a:gd name="connsiteX3" fmla="*/ 0 w 2280976"/>
              <a:gd name="connsiteY3" fmla="*/ 497394 h 1884066"/>
              <a:gd name="connsiteX4" fmla="*/ 135653 w 2280976"/>
              <a:gd name="connsiteY4" fmla="*/ 507442 h 1884066"/>
              <a:gd name="connsiteX5" fmla="*/ 301451 w 2280976"/>
              <a:gd name="connsiteY5" fmla="*/ 658167 h 1884066"/>
              <a:gd name="connsiteX6" fmla="*/ 864158 w 2280976"/>
              <a:gd name="connsiteY6" fmla="*/ 859134 h 1884066"/>
              <a:gd name="connsiteX7" fmla="*/ 1261068 w 2280976"/>
              <a:gd name="connsiteY7" fmla="*/ 1336431 h 1884066"/>
              <a:gd name="connsiteX8" fmla="*/ 1431890 w 2280976"/>
              <a:gd name="connsiteY8" fmla="*/ 1431890 h 1884066"/>
              <a:gd name="connsiteX9" fmla="*/ 1557494 w 2280976"/>
              <a:gd name="connsiteY9" fmla="*/ 1668027 h 1884066"/>
              <a:gd name="connsiteX10" fmla="*/ 1974501 w 2280976"/>
              <a:gd name="connsiteY10" fmla="*/ 1884066 h 1884066"/>
              <a:gd name="connsiteX11" fmla="*/ 2024743 w 2280976"/>
              <a:gd name="connsiteY11" fmla="*/ 1361552 h 1884066"/>
              <a:gd name="connsiteX12" fmla="*/ 2280976 w 2280976"/>
              <a:gd name="connsiteY12" fmla="*/ 1205802 h 1884066"/>
              <a:gd name="connsiteX0" fmla="*/ 271305 w 2280976"/>
              <a:gd name="connsiteY0" fmla="*/ 0 h 1884066"/>
              <a:gd name="connsiteX1" fmla="*/ 205991 w 2280976"/>
              <a:gd name="connsiteY1" fmla="*/ 145701 h 1884066"/>
              <a:gd name="connsiteX2" fmla="*/ 80387 w 2280976"/>
              <a:gd name="connsiteY2" fmla="*/ 251209 h 1884066"/>
              <a:gd name="connsiteX3" fmla="*/ 0 w 2280976"/>
              <a:gd name="connsiteY3" fmla="*/ 497394 h 1884066"/>
              <a:gd name="connsiteX4" fmla="*/ 135653 w 2280976"/>
              <a:gd name="connsiteY4" fmla="*/ 507442 h 1884066"/>
              <a:gd name="connsiteX5" fmla="*/ 301451 w 2280976"/>
              <a:gd name="connsiteY5" fmla="*/ 658167 h 1884066"/>
              <a:gd name="connsiteX6" fmla="*/ 864158 w 2280976"/>
              <a:gd name="connsiteY6" fmla="*/ 859134 h 1884066"/>
              <a:gd name="connsiteX7" fmla="*/ 1261068 w 2280976"/>
              <a:gd name="connsiteY7" fmla="*/ 1336431 h 1884066"/>
              <a:gd name="connsiteX8" fmla="*/ 1431890 w 2280976"/>
              <a:gd name="connsiteY8" fmla="*/ 1431890 h 1884066"/>
              <a:gd name="connsiteX9" fmla="*/ 1557494 w 2280976"/>
              <a:gd name="connsiteY9" fmla="*/ 1668027 h 1884066"/>
              <a:gd name="connsiteX10" fmla="*/ 1974501 w 2280976"/>
              <a:gd name="connsiteY10" fmla="*/ 1884066 h 1884066"/>
              <a:gd name="connsiteX11" fmla="*/ 2029895 w 2280976"/>
              <a:gd name="connsiteY11" fmla="*/ 1366703 h 1884066"/>
              <a:gd name="connsiteX12" fmla="*/ 2280976 w 2280976"/>
              <a:gd name="connsiteY12" fmla="*/ 1205802 h 1884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80976" h="1884066">
                <a:moveTo>
                  <a:pt x="271305" y="0"/>
                </a:moveTo>
                <a:lnTo>
                  <a:pt x="205991" y="145701"/>
                </a:lnTo>
                <a:lnTo>
                  <a:pt x="80387" y="251209"/>
                </a:lnTo>
                <a:lnTo>
                  <a:pt x="0" y="497394"/>
                </a:lnTo>
                <a:lnTo>
                  <a:pt x="135653" y="507442"/>
                </a:lnTo>
                <a:lnTo>
                  <a:pt x="301451" y="658167"/>
                </a:lnTo>
                <a:lnTo>
                  <a:pt x="864158" y="859134"/>
                </a:lnTo>
                <a:lnTo>
                  <a:pt x="1261068" y="1336431"/>
                </a:lnTo>
                <a:lnTo>
                  <a:pt x="1431890" y="1431890"/>
                </a:lnTo>
                <a:lnTo>
                  <a:pt x="1557494" y="1668027"/>
                </a:lnTo>
                <a:lnTo>
                  <a:pt x="1974501" y="1884066"/>
                </a:lnTo>
                <a:lnTo>
                  <a:pt x="2029895" y="1366703"/>
                </a:lnTo>
                <a:cubicBezTo>
                  <a:pt x="2115306" y="1314786"/>
                  <a:pt x="2195565" y="1257719"/>
                  <a:pt x="2280976" y="1205802"/>
                </a:cubicBezTo>
              </a:path>
            </a:pathLst>
          </a:custGeom>
          <a:noFill/>
          <a:ln w="57150" cap="flat" cmpd="sng" algn="ctr">
            <a:solidFill>
              <a:srgbClr val="46E7FF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Freeform 34"/>
          <p:cNvSpPr/>
          <p:nvPr/>
        </p:nvSpPr>
        <p:spPr>
          <a:xfrm>
            <a:off x="7582434" y="3341482"/>
            <a:ext cx="745105" cy="1054553"/>
          </a:xfrm>
          <a:custGeom>
            <a:avLst/>
            <a:gdLst>
              <a:gd name="connsiteX0" fmla="*/ 0 w 678264"/>
              <a:gd name="connsiteY0" fmla="*/ 1045028 h 1045028"/>
              <a:gd name="connsiteX1" fmla="*/ 95459 w 678264"/>
              <a:gd name="connsiteY1" fmla="*/ 989762 h 1045028"/>
              <a:gd name="connsiteX2" fmla="*/ 145701 w 678264"/>
              <a:gd name="connsiteY2" fmla="*/ 668215 h 1045028"/>
              <a:gd name="connsiteX3" fmla="*/ 678264 w 678264"/>
              <a:gd name="connsiteY3" fmla="*/ 0 h 1045028"/>
              <a:gd name="connsiteX0" fmla="*/ 0 w 687789"/>
              <a:gd name="connsiteY0" fmla="*/ 1054553 h 1054553"/>
              <a:gd name="connsiteX1" fmla="*/ 104984 w 687789"/>
              <a:gd name="connsiteY1" fmla="*/ 989762 h 1054553"/>
              <a:gd name="connsiteX2" fmla="*/ 155226 w 687789"/>
              <a:gd name="connsiteY2" fmla="*/ 668215 h 1054553"/>
              <a:gd name="connsiteX3" fmla="*/ 687789 w 687789"/>
              <a:gd name="connsiteY3" fmla="*/ 0 h 1054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7789" h="1054553">
                <a:moveTo>
                  <a:pt x="0" y="1054553"/>
                </a:moveTo>
                <a:lnTo>
                  <a:pt x="104984" y="989762"/>
                </a:lnTo>
                <a:lnTo>
                  <a:pt x="155226" y="668215"/>
                </a:lnTo>
                <a:lnTo>
                  <a:pt x="687789" y="0"/>
                </a:lnTo>
              </a:path>
            </a:pathLst>
          </a:custGeom>
          <a:noFill/>
          <a:ln w="57150" cap="flat" cmpd="sng" algn="ctr">
            <a:solidFill>
              <a:srgbClr val="969696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Freeform 35"/>
          <p:cNvSpPr/>
          <p:nvPr/>
        </p:nvSpPr>
        <p:spPr>
          <a:xfrm>
            <a:off x="5404442" y="2087377"/>
            <a:ext cx="814473" cy="1112642"/>
          </a:xfrm>
          <a:custGeom>
            <a:avLst/>
            <a:gdLst>
              <a:gd name="connsiteX0" fmla="*/ 0 w 738554"/>
              <a:gd name="connsiteY0" fmla="*/ 1075173 h 1075173"/>
              <a:gd name="connsiteX1" fmla="*/ 65314 w 738554"/>
              <a:gd name="connsiteY1" fmla="*/ 949569 h 1075173"/>
              <a:gd name="connsiteX2" fmla="*/ 341644 w 738554"/>
              <a:gd name="connsiteY2" fmla="*/ 648118 h 1075173"/>
              <a:gd name="connsiteX3" fmla="*/ 542611 w 738554"/>
              <a:gd name="connsiteY3" fmla="*/ 587828 h 1075173"/>
              <a:gd name="connsiteX4" fmla="*/ 738554 w 738554"/>
              <a:gd name="connsiteY4" fmla="*/ 0 h 1075173"/>
              <a:gd name="connsiteX0" fmla="*/ 0 w 756584"/>
              <a:gd name="connsiteY0" fmla="*/ 1098355 h 1098355"/>
              <a:gd name="connsiteX1" fmla="*/ 65314 w 756584"/>
              <a:gd name="connsiteY1" fmla="*/ 972751 h 1098355"/>
              <a:gd name="connsiteX2" fmla="*/ 341644 w 756584"/>
              <a:gd name="connsiteY2" fmla="*/ 671300 h 1098355"/>
              <a:gd name="connsiteX3" fmla="*/ 542611 w 756584"/>
              <a:gd name="connsiteY3" fmla="*/ 611010 h 1098355"/>
              <a:gd name="connsiteX4" fmla="*/ 756584 w 756584"/>
              <a:gd name="connsiteY4" fmla="*/ 0 h 1098355"/>
              <a:gd name="connsiteX0" fmla="*/ 0 w 751821"/>
              <a:gd name="connsiteY0" fmla="*/ 1112642 h 1112642"/>
              <a:gd name="connsiteX1" fmla="*/ 60551 w 751821"/>
              <a:gd name="connsiteY1" fmla="*/ 972751 h 1112642"/>
              <a:gd name="connsiteX2" fmla="*/ 336881 w 751821"/>
              <a:gd name="connsiteY2" fmla="*/ 671300 h 1112642"/>
              <a:gd name="connsiteX3" fmla="*/ 537848 w 751821"/>
              <a:gd name="connsiteY3" fmla="*/ 611010 h 1112642"/>
              <a:gd name="connsiteX4" fmla="*/ 751821 w 751821"/>
              <a:gd name="connsiteY4" fmla="*/ 0 h 111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1821" h="1112642">
                <a:moveTo>
                  <a:pt x="0" y="1112642"/>
                </a:moveTo>
                <a:lnTo>
                  <a:pt x="60551" y="972751"/>
                </a:lnTo>
                <a:lnTo>
                  <a:pt x="336881" y="671300"/>
                </a:lnTo>
                <a:lnTo>
                  <a:pt x="537848" y="611010"/>
                </a:lnTo>
                <a:cubicBezTo>
                  <a:pt x="603162" y="415067"/>
                  <a:pt x="686507" y="195943"/>
                  <a:pt x="751821" y="0"/>
                </a:cubicBezTo>
              </a:path>
            </a:pathLst>
          </a:custGeom>
          <a:noFill/>
          <a:ln w="57150" cap="flat" cmpd="sng" algn="ctr">
            <a:solidFill>
              <a:srgbClr val="46E7FF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Freeform 36"/>
          <p:cNvSpPr/>
          <p:nvPr/>
        </p:nvSpPr>
        <p:spPr>
          <a:xfrm>
            <a:off x="6446927" y="2063432"/>
            <a:ext cx="1220854" cy="312834"/>
          </a:xfrm>
          <a:custGeom>
            <a:avLst/>
            <a:gdLst>
              <a:gd name="connsiteX0" fmla="*/ 1114063 w 1114063"/>
              <a:gd name="connsiteY0" fmla="*/ 315410 h 315410"/>
              <a:gd name="connsiteX1" fmla="*/ 680013 w 1114063"/>
              <a:gd name="connsiteY1" fmla="*/ 130216 h 315410"/>
              <a:gd name="connsiteX2" fmla="*/ 0 w 1114063"/>
              <a:gd name="connsiteY2" fmla="*/ 0 h 315410"/>
              <a:gd name="connsiteX0" fmla="*/ 1126942 w 1126942"/>
              <a:gd name="connsiteY0" fmla="*/ 312834 h 312834"/>
              <a:gd name="connsiteX1" fmla="*/ 692892 w 1126942"/>
              <a:gd name="connsiteY1" fmla="*/ 127640 h 312834"/>
              <a:gd name="connsiteX2" fmla="*/ 0 w 1126942"/>
              <a:gd name="connsiteY2" fmla="*/ 0 h 312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26942" h="312834">
                <a:moveTo>
                  <a:pt x="1126942" y="312834"/>
                </a:moveTo>
                <a:lnTo>
                  <a:pt x="692892" y="127640"/>
                </a:lnTo>
                <a:lnTo>
                  <a:pt x="0" y="0"/>
                </a:lnTo>
              </a:path>
            </a:pathLst>
          </a:custGeom>
          <a:noFill/>
          <a:ln w="57150" cap="flat" cmpd="sng" algn="ctr">
            <a:solidFill>
              <a:srgbClr val="969696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Freeform 37"/>
          <p:cNvSpPr/>
          <p:nvPr/>
        </p:nvSpPr>
        <p:spPr>
          <a:xfrm>
            <a:off x="7654520" y="2368858"/>
            <a:ext cx="919222" cy="700619"/>
          </a:xfrm>
          <a:custGeom>
            <a:avLst/>
            <a:gdLst>
              <a:gd name="connsiteX0" fmla="*/ 787078 w 830483"/>
              <a:gd name="connsiteY0" fmla="*/ 680013 h 680013"/>
              <a:gd name="connsiteX1" fmla="*/ 830483 w 830483"/>
              <a:gd name="connsiteY1" fmla="*/ 596096 h 680013"/>
              <a:gd name="connsiteX2" fmla="*/ 711843 w 830483"/>
              <a:gd name="connsiteY2" fmla="*/ 358815 h 680013"/>
              <a:gd name="connsiteX3" fmla="*/ 625033 w 830483"/>
              <a:gd name="connsiteY3" fmla="*/ 402220 h 680013"/>
              <a:gd name="connsiteX4" fmla="*/ 541116 w 830483"/>
              <a:gd name="connsiteY4" fmla="*/ 376177 h 680013"/>
              <a:gd name="connsiteX5" fmla="*/ 520860 w 830483"/>
              <a:gd name="connsiteY5" fmla="*/ 260431 h 680013"/>
              <a:gd name="connsiteX6" fmla="*/ 83916 w 830483"/>
              <a:gd name="connsiteY6" fmla="*/ 78129 h 680013"/>
              <a:gd name="connsiteX7" fmla="*/ 0 w 830483"/>
              <a:gd name="connsiteY7" fmla="*/ 0 h 680013"/>
              <a:gd name="connsiteX0" fmla="*/ 805108 w 848513"/>
              <a:gd name="connsiteY0" fmla="*/ 690316 h 690316"/>
              <a:gd name="connsiteX1" fmla="*/ 848513 w 848513"/>
              <a:gd name="connsiteY1" fmla="*/ 606399 h 690316"/>
              <a:gd name="connsiteX2" fmla="*/ 729873 w 848513"/>
              <a:gd name="connsiteY2" fmla="*/ 369118 h 690316"/>
              <a:gd name="connsiteX3" fmla="*/ 643063 w 848513"/>
              <a:gd name="connsiteY3" fmla="*/ 412523 h 690316"/>
              <a:gd name="connsiteX4" fmla="*/ 559146 w 848513"/>
              <a:gd name="connsiteY4" fmla="*/ 386480 h 690316"/>
              <a:gd name="connsiteX5" fmla="*/ 538890 w 848513"/>
              <a:gd name="connsiteY5" fmla="*/ 270734 h 690316"/>
              <a:gd name="connsiteX6" fmla="*/ 101946 w 848513"/>
              <a:gd name="connsiteY6" fmla="*/ 88432 h 690316"/>
              <a:gd name="connsiteX7" fmla="*/ 0 w 848513"/>
              <a:gd name="connsiteY7" fmla="*/ 0 h 690316"/>
              <a:gd name="connsiteX0" fmla="*/ 799957 w 848513"/>
              <a:gd name="connsiteY0" fmla="*/ 700619 h 700619"/>
              <a:gd name="connsiteX1" fmla="*/ 848513 w 848513"/>
              <a:gd name="connsiteY1" fmla="*/ 606399 h 700619"/>
              <a:gd name="connsiteX2" fmla="*/ 729873 w 848513"/>
              <a:gd name="connsiteY2" fmla="*/ 369118 h 700619"/>
              <a:gd name="connsiteX3" fmla="*/ 643063 w 848513"/>
              <a:gd name="connsiteY3" fmla="*/ 412523 h 700619"/>
              <a:gd name="connsiteX4" fmla="*/ 559146 w 848513"/>
              <a:gd name="connsiteY4" fmla="*/ 386480 h 700619"/>
              <a:gd name="connsiteX5" fmla="*/ 538890 w 848513"/>
              <a:gd name="connsiteY5" fmla="*/ 270734 h 700619"/>
              <a:gd name="connsiteX6" fmla="*/ 101946 w 848513"/>
              <a:gd name="connsiteY6" fmla="*/ 88432 h 700619"/>
              <a:gd name="connsiteX7" fmla="*/ 0 w 848513"/>
              <a:gd name="connsiteY7" fmla="*/ 0 h 700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48513" h="700619">
                <a:moveTo>
                  <a:pt x="799957" y="700619"/>
                </a:moveTo>
                <a:lnTo>
                  <a:pt x="848513" y="606399"/>
                </a:lnTo>
                <a:lnTo>
                  <a:pt x="729873" y="369118"/>
                </a:lnTo>
                <a:lnTo>
                  <a:pt x="643063" y="412523"/>
                </a:lnTo>
                <a:lnTo>
                  <a:pt x="559146" y="386480"/>
                </a:lnTo>
                <a:lnTo>
                  <a:pt x="538890" y="270734"/>
                </a:lnTo>
                <a:lnTo>
                  <a:pt x="101946" y="88432"/>
                </a:lnTo>
                <a:cubicBezTo>
                  <a:pt x="73974" y="62389"/>
                  <a:pt x="27972" y="26043"/>
                  <a:pt x="0" y="0"/>
                </a:cubicBezTo>
              </a:path>
            </a:pathLst>
          </a:custGeom>
          <a:noFill/>
          <a:ln w="57150" cap="flat" cmpd="sng" algn="ctr">
            <a:solidFill>
              <a:srgbClr val="46E7FF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Freeform 38"/>
          <p:cNvSpPr/>
          <p:nvPr/>
        </p:nvSpPr>
        <p:spPr>
          <a:xfrm>
            <a:off x="8326092" y="3064961"/>
            <a:ext cx="200628" cy="277793"/>
          </a:xfrm>
          <a:custGeom>
            <a:avLst/>
            <a:gdLst>
              <a:gd name="connsiteX0" fmla="*/ 185195 w 185195"/>
              <a:gd name="connsiteY0" fmla="*/ 0 h 277793"/>
              <a:gd name="connsiteX1" fmla="*/ 124428 w 185195"/>
              <a:gd name="connsiteY1" fmla="*/ 109960 h 277793"/>
              <a:gd name="connsiteX2" fmla="*/ 0 w 185195"/>
              <a:gd name="connsiteY2" fmla="*/ 277793 h 277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5195" h="277793">
                <a:moveTo>
                  <a:pt x="185195" y="0"/>
                </a:moveTo>
                <a:lnTo>
                  <a:pt x="124428" y="109960"/>
                </a:lnTo>
                <a:lnTo>
                  <a:pt x="0" y="277793"/>
                </a:lnTo>
              </a:path>
            </a:pathLst>
          </a:custGeom>
          <a:noFill/>
          <a:ln w="57150" cap="flat" cmpd="sng" algn="ctr">
            <a:solidFill>
              <a:srgbClr val="46E7FF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Connector 39"/>
          <p:cNvCxnSpPr/>
          <p:nvPr/>
        </p:nvCxnSpPr>
        <p:spPr>
          <a:xfrm flipH="1">
            <a:off x="6199382" y="2060857"/>
            <a:ext cx="261498" cy="28937"/>
          </a:xfrm>
          <a:prstGeom prst="line">
            <a:avLst/>
          </a:prstGeom>
          <a:ln w="57150">
            <a:solidFill>
              <a:srgbClr val="46E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744838" y="4585060"/>
            <a:ext cx="933050" cy="24622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0" indent="0" algn="ctr">
              <a:buFont typeface="Arial" pitchFamily="34" charset="0"/>
              <a:buNone/>
            </a:pPr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Royal Leamington Spa</a:t>
            </a:r>
          </a:p>
        </p:txBody>
      </p:sp>
      <p:sp>
        <p:nvSpPr>
          <p:cNvPr id="42" name="Oval 41"/>
          <p:cNvSpPr/>
          <p:nvPr/>
        </p:nvSpPr>
        <p:spPr>
          <a:xfrm>
            <a:off x="7866970" y="5188874"/>
            <a:ext cx="810918" cy="74854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rtlCol="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 smtClean="0">
                <a:solidFill>
                  <a:srgbClr val="34342B"/>
                </a:solidFill>
                <a:latin typeface="Vodafone Rg" pitchFamily="34" charset="0"/>
              </a:rPr>
              <a:t>JLR </a:t>
            </a:r>
            <a:r>
              <a:rPr lang="en-GB" sz="900" b="1" dirty="0" smtClean="0">
                <a:solidFill>
                  <a:srgbClr val="34342B"/>
                </a:solidFill>
                <a:latin typeface="Vodafone Rg" pitchFamily="34" charset="0"/>
              </a:rPr>
              <a:t>(</a:t>
            </a:r>
            <a:r>
              <a:rPr lang="en-GB" sz="900" b="1" kern="1200" dirty="0" smtClean="0">
                <a:solidFill>
                  <a:srgbClr val="34342B"/>
                </a:solidFill>
                <a:latin typeface="Vodafone Rg" pitchFamily="34" charset="0"/>
              </a:rPr>
              <a:t>Gaydon)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GB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Test Route Road and Track </a:t>
            </a:r>
            <a:endParaRPr lang="en-GB" sz="3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3870" y="1287405"/>
            <a:ext cx="4174245" cy="4117825"/>
          </a:xfrm>
        </p:spPr>
        <p:txBody>
          <a:bodyPr>
            <a:noAutofit/>
          </a:bodyPr>
          <a:lstStyle/>
          <a:p>
            <a:r>
              <a:rPr lang="en-GB" sz="1800" dirty="0" smtClean="0"/>
              <a:t>Five </a:t>
            </a:r>
            <a:r>
              <a:rPr lang="en-GB" sz="1800" dirty="0"/>
              <a:t>different road </a:t>
            </a:r>
            <a:r>
              <a:rPr lang="en-GB" sz="1800" dirty="0" smtClean="0"/>
              <a:t>types</a:t>
            </a:r>
          </a:p>
          <a:p>
            <a:pPr marL="704850" lvl="1" indent="-342900">
              <a:buFont typeface="+mj-lt"/>
              <a:buAutoNum type="arabicPeriod"/>
            </a:pPr>
            <a:r>
              <a:rPr lang="en-GB" sz="1800" dirty="0" smtClean="0"/>
              <a:t>Smart </a:t>
            </a:r>
            <a:r>
              <a:rPr lang="en-GB" sz="1800" dirty="0"/>
              <a:t>Motorway (</a:t>
            </a:r>
            <a:r>
              <a:rPr lang="en-GB" sz="1800" dirty="0" smtClean="0"/>
              <a:t>M42)</a:t>
            </a:r>
          </a:p>
          <a:p>
            <a:pPr marL="704850" lvl="1" indent="-342900">
              <a:buFont typeface="+mj-lt"/>
              <a:buAutoNum type="arabicPeriod"/>
            </a:pPr>
            <a:r>
              <a:rPr lang="en-GB" sz="1800" dirty="0" smtClean="0"/>
              <a:t>Motorway </a:t>
            </a:r>
            <a:r>
              <a:rPr lang="en-GB" sz="1800" dirty="0"/>
              <a:t>(</a:t>
            </a:r>
            <a:r>
              <a:rPr lang="en-GB" sz="1800" dirty="0" smtClean="0"/>
              <a:t>M40)</a:t>
            </a:r>
          </a:p>
          <a:p>
            <a:pPr marL="704850" lvl="1" indent="-342900">
              <a:buFont typeface="+mj-lt"/>
              <a:buAutoNum type="arabicPeriod"/>
            </a:pPr>
            <a:r>
              <a:rPr lang="en-GB" sz="1800" dirty="0" smtClean="0"/>
              <a:t>Expressway(A46)</a:t>
            </a:r>
          </a:p>
          <a:p>
            <a:pPr marL="704850" lvl="1" indent="-342900">
              <a:buFont typeface="+mj-lt"/>
              <a:buAutoNum type="arabicPeriod"/>
            </a:pPr>
            <a:r>
              <a:rPr lang="en-GB" sz="1800" dirty="0" smtClean="0"/>
              <a:t>A-road </a:t>
            </a:r>
            <a:r>
              <a:rPr lang="en-GB" sz="1800" dirty="0"/>
              <a:t>(</a:t>
            </a:r>
            <a:r>
              <a:rPr lang="en-GB" sz="1800" dirty="0" smtClean="0"/>
              <a:t>A45)</a:t>
            </a:r>
          </a:p>
          <a:p>
            <a:pPr marL="704850" lvl="1" indent="-342900">
              <a:buFont typeface="+mj-lt"/>
              <a:buAutoNum type="arabicPeriod"/>
            </a:pPr>
            <a:r>
              <a:rPr lang="en-GB" sz="1800" dirty="0" smtClean="0"/>
              <a:t>Urban (A4114/A4035)</a:t>
            </a:r>
          </a:p>
          <a:p>
            <a:pPr marL="704850" lvl="1" indent="-342900">
              <a:buFont typeface="+mj-lt"/>
              <a:buAutoNum type="arabicPeriod"/>
            </a:pPr>
            <a:endParaRPr lang="en-GB" sz="1800" dirty="0" smtClean="0"/>
          </a:p>
          <a:p>
            <a:r>
              <a:rPr lang="en-GB" sz="1800" dirty="0" smtClean="0"/>
              <a:t>Mixture of Urban and Interurban SRN </a:t>
            </a:r>
            <a:endParaRPr lang="en-GB" sz="1800" dirty="0"/>
          </a:p>
          <a:p>
            <a:endParaRPr lang="en-GB" sz="1800" dirty="0"/>
          </a:p>
          <a:p>
            <a:r>
              <a:rPr lang="en-GB" sz="1800" dirty="0" smtClean="0"/>
              <a:t>DSRC V2V (802.11p)</a:t>
            </a:r>
          </a:p>
          <a:p>
            <a:r>
              <a:rPr lang="en-GB" sz="1800" dirty="0" smtClean="0"/>
              <a:t>Cellular V2V (LTE-V)</a:t>
            </a:r>
          </a:p>
          <a:p>
            <a:r>
              <a:rPr lang="en-GB" sz="1800" dirty="0" smtClean="0"/>
              <a:t>Cellular &amp; DSRC V2I</a:t>
            </a:r>
          </a:p>
          <a:p>
            <a:r>
              <a:rPr lang="en-GB" sz="1800" dirty="0" smtClean="0"/>
              <a:t>Cellular V2N</a:t>
            </a:r>
          </a:p>
          <a:p>
            <a:pPr marL="0" indent="0">
              <a:buNone/>
            </a:pPr>
            <a:endParaRPr lang="en-GB" sz="1800" dirty="0" smtClean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666840" y="5159940"/>
            <a:ext cx="317978" cy="0"/>
          </a:xfrm>
          <a:prstGeom prst="line">
            <a:avLst/>
          </a:prstGeom>
          <a:ln w="38100">
            <a:solidFill>
              <a:srgbClr val="46E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666840" y="5285297"/>
            <a:ext cx="317978" cy="0"/>
          </a:xfrm>
          <a:prstGeom prst="line">
            <a:avLst/>
          </a:prstGeom>
          <a:ln w="38100">
            <a:solidFill>
              <a:srgbClr val="9195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63725" y="5118681"/>
            <a:ext cx="1468033" cy="984885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0" indent="0">
              <a:buFont typeface="Arial" pitchFamily="34" charset="0"/>
              <a:buNone/>
            </a:pPr>
            <a:r>
              <a:rPr lang="en-GB" sz="800" b="1" dirty="0" smtClean="0">
                <a:latin typeface="Vodafone Rg" pitchFamily="34" charset="0"/>
              </a:rPr>
              <a:t>DSRC only sites</a:t>
            </a:r>
          </a:p>
          <a:p>
            <a:pPr marL="0" indent="0">
              <a:buFont typeface="Arial" pitchFamily="34" charset="0"/>
              <a:buNone/>
            </a:pPr>
            <a:r>
              <a:rPr lang="en-GB" sz="800" b="1" dirty="0" smtClean="0">
                <a:latin typeface="Vodafone Rg" pitchFamily="34" charset="0"/>
              </a:rPr>
              <a:t>No V2X sites</a:t>
            </a:r>
          </a:p>
          <a:p>
            <a:pPr marL="0" indent="0">
              <a:buFont typeface="Arial" pitchFamily="34" charset="0"/>
              <a:buNone/>
            </a:pPr>
            <a:endParaRPr lang="en-GB" sz="800" b="1" dirty="0" smtClean="0">
              <a:latin typeface="Vodafone Rg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en-GB" sz="800" b="1" dirty="0" smtClean="0">
              <a:latin typeface="Vodafone Rg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en-GB" sz="800" b="1" dirty="0" smtClean="0">
              <a:latin typeface="Vodafone Rg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en-GB" sz="800" b="1" dirty="0">
              <a:latin typeface="Vodafone Rg" pitchFamily="34" charset="0"/>
            </a:endParaRPr>
          </a:p>
          <a:p>
            <a:r>
              <a:rPr lang="en-GB" sz="800" b="1" dirty="0" smtClean="0">
                <a:latin typeface="Vodafone Rg" pitchFamily="34" charset="0"/>
              </a:rPr>
              <a:t>Existing </a:t>
            </a:r>
            <a:r>
              <a:rPr lang="en-GB" sz="800" b="1" dirty="0">
                <a:latin typeface="Vodafone Rg" pitchFamily="34" charset="0"/>
              </a:rPr>
              <a:t>LTE (M42 coverage indicated </a:t>
            </a:r>
            <a:r>
              <a:rPr lang="en-GB" sz="800" b="1" dirty="0" smtClean="0">
                <a:latin typeface="Vodafone Rg" pitchFamily="34" charset="0"/>
              </a:rPr>
              <a:t>only)</a:t>
            </a:r>
          </a:p>
        </p:txBody>
      </p:sp>
      <p:sp>
        <p:nvSpPr>
          <p:cNvPr id="45" name="Oval 44"/>
          <p:cNvSpPr/>
          <p:nvPr/>
        </p:nvSpPr>
        <p:spPr>
          <a:xfrm>
            <a:off x="4690569" y="5853855"/>
            <a:ext cx="270520" cy="249711"/>
          </a:xfrm>
          <a:prstGeom prst="ellips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ysDash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rtlCol="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kern="1200" dirty="0" smtClean="0">
              <a:solidFill>
                <a:srgbClr val="34342B"/>
              </a:solidFill>
              <a:latin typeface="Vodafone Rg" pitchFamily="34" charset="0"/>
              <a:ea typeface="+mn-ea"/>
              <a:cs typeface="+mn-c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041262" y="5492291"/>
            <a:ext cx="1468033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GB" sz="800" b="1" dirty="0">
                <a:latin typeface="Vodafone Rg" pitchFamily="34" charset="0"/>
              </a:rPr>
              <a:t>Co-sited DSRC and </a:t>
            </a:r>
            <a:r>
              <a:rPr lang="en-GB" sz="800" b="1" dirty="0" smtClean="0">
                <a:latin typeface="Vodafone Rg" pitchFamily="34" charset="0"/>
              </a:rPr>
              <a:t>LTE-V</a:t>
            </a:r>
          </a:p>
        </p:txBody>
      </p:sp>
      <p:cxnSp>
        <p:nvCxnSpPr>
          <p:cNvPr id="48" name="Straight Connector 47"/>
          <p:cNvCxnSpPr/>
          <p:nvPr/>
        </p:nvCxnSpPr>
        <p:spPr>
          <a:xfrm>
            <a:off x="4680645" y="5551260"/>
            <a:ext cx="317978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43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Vehicles</a:t>
            </a:r>
            <a:endParaRPr lang="en-GB" sz="3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100+ vehicles</a:t>
            </a:r>
          </a:p>
          <a:p>
            <a:r>
              <a:rPr lang="en-GB" dirty="0" smtClean="0"/>
              <a:t>Stage 1 - 3 fully kitted vehicles – OBU’s, embedded displays</a:t>
            </a:r>
          </a:p>
          <a:p>
            <a:r>
              <a:rPr lang="en-GB" dirty="0" smtClean="0"/>
              <a:t>Stage 2 – 20 vehicles per month for 5 months with mobile apps</a:t>
            </a:r>
          </a:p>
          <a:p>
            <a:r>
              <a:rPr lang="en-GB" dirty="0" smtClean="0"/>
              <a:t>Stage 3 – 20-30 vehicles with data connection via OBDII port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8356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GB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USE CASES</a:t>
            </a:r>
            <a:endParaRPr lang="en-GB" sz="3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18956"/>
            <a:ext cx="9026525" cy="351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37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553</Words>
  <Application>Microsoft Office PowerPoint</Application>
  <PresentationFormat>A4 Paper (210x297 mm)</PresentationFormat>
  <Paragraphs>115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ＭＳ Ｐゴシック</vt:lpstr>
      <vt:lpstr>Vodafone Rg</vt:lpstr>
      <vt:lpstr>Arial</vt:lpstr>
      <vt:lpstr>Calibri</vt:lpstr>
      <vt:lpstr>Custom Design</vt:lpstr>
      <vt:lpstr>PowerPoint Presentation</vt:lpstr>
      <vt:lpstr>UK CITE Project Overview </vt:lpstr>
      <vt:lpstr>Work Packages and Leads</vt:lpstr>
      <vt:lpstr>The Technology Mix</vt:lpstr>
      <vt:lpstr>Challenges and Successes</vt:lpstr>
      <vt:lpstr>High Level System Architecture</vt:lpstr>
      <vt:lpstr>Test Route Road and Track </vt:lpstr>
      <vt:lpstr>Vehicles</vt:lpstr>
      <vt:lpstr>USE CASES</vt:lpstr>
      <vt:lpstr>Timing</vt:lpstr>
      <vt:lpstr>Key Next Steps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2017-06-19T13:52:45Z</dcterms:created>
  <dcterms:modified xsi:type="dcterms:W3CDTF">2017-06-19T13:53:00Z</dcterms:modified>
</cp:coreProperties>
</file>